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9" r:id="rId4"/>
    <p:sldId id="260" r:id="rId5"/>
    <p:sldId id="262" r:id="rId6"/>
    <p:sldId id="261" r:id="rId7"/>
    <p:sldId id="264" r:id="rId8"/>
    <p:sldId id="263" r:id="rId9"/>
    <p:sldId id="266" r:id="rId10"/>
    <p:sldId id="265" r:id="rId11"/>
    <p:sldId id="268" r:id="rId12"/>
    <p:sldId id="267" r:id="rId13"/>
    <p:sldId id="272" r:id="rId14"/>
    <p:sldId id="271" r:id="rId15"/>
    <p:sldId id="27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552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3022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3500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72214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07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9566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03591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286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0871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7482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09-Jan-22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5140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09-Jan-22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48209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black and red cube illustration">
            <a:extLst>
              <a:ext uri="{FF2B5EF4-FFF2-40B4-BE49-F238E27FC236}">
                <a16:creationId xmlns:a16="http://schemas.microsoft.com/office/drawing/2014/main" id="{76290877-7E23-4D71-B194-052227499639}"/>
              </a:ext>
            </a:extLst>
          </p:cNvPr>
          <p:cNvPicPr>
            <a:picLocks noChangeAspect="1"/>
          </p:cNvPicPr>
          <p:nvPr/>
        </p:nvPicPr>
        <p:blipFill rotWithShape="1">
          <a:blip r:embed="rId2">
            <a:alphaModFix amt="40000"/>
          </a:blip>
          <a:srcRect r="-1" b="6226"/>
          <a:stretch/>
        </p:blipFill>
        <p:spPr>
          <a:xfrm>
            <a:off x="-113046" y="-145144"/>
            <a:ext cx="12188932" cy="6857990"/>
          </a:xfrm>
          <a:prstGeom prst="rect">
            <a:avLst/>
          </a:prstGeom>
        </p:spPr>
      </p:pic>
      <p:sp>
        <p:nvSpPr>
          <p:cNvPr id="2" name="Titlu 1">
            <a:extLst>
              <a:ext uri="{FF2B5EF4-FFF2-40B4-BE49-F238E27FC236}">
                <a16:creationId xmlns:a16="http://schemas.microsoft.com/office/drawing/2014/main" id="{4E4380B9-ABE4-4F96-BCF3-374860C5A16D}"/>
              </a:ext>
            </a:extLst>
          </p:cNvPr>
          <p:cNvSpPr>
            <a:spLocks noGrp="1"/>
          </p:cNvSpPr>
          <p:nvPr>
            <p:ph type="ctrTitle"/>
          </p:nvPr>
        </p:nvSpPr>
        <p:spPr>
          <a:xfrm>
            <a:off x="482600" y="732030"/>
            <a:ext cx="8864600" cy="3912537"/>
          </a:xfrm>
        </p:spPr>
        <p:txBody>
          <a:bodyPr anchor="t">
            <a:normAutofit/>
          </a:bodyPr>
          <a:lstStyle/>
          <a:p>
            <a:r>
              <a:rPr lang="ro-RO" sz="8000" dirty="0">
                <a:solidFill>
                  <a:srgbClr val="FFFFFF"/>
                </a:solidFill>
                <a:effectLst>
                  <a:outerShdw blurRad="38100" dist="38100" dir="2700000" algn="tl">
                    <a:srgbClr val="000000">
                      <a:alpha val="43137"/>
                    </a:srgbClr>
                  </a:outerShdw>
                </a:effectLst>
              </a:rPr>
              <a:t>  </a:t>
            </a:r>
            <a:r>
              <a:rPr lang="en-US" sz="8000" dirty="0">
                <a:solidFill>
                  <a:srgbClr val="FFFFFF"/>
                </a:solidFill>
                <a:effectLst>
                  <a:outerShdw blurRad="38100" dist="38100" dir="2700000" algn="tl">
                    <a:srgbClr val="000000">
                      <a:alpha val="43137"/>
                    </a:srgbClr>
                  </a:outerShdw>
                </a:effectLst>
              </a:rPr>
              <a:t>Fire truck</a:t>
            </a:r>
            <a:br>
              <a:rPr lang="en-US" sz="8000" dirty="0">
                <a:solidFill>
                  <a:srgbClr val="FFFFFF"/>
                </a:solidFill>
              </a:rPr>
            </a:br>
            <a:r>
              <a:rPr lang="en-US" sz="8000" dirty="0">
                <a:solidFill>
                  <a:srgbClr val="FFFFFF"/>
                </a:solidFill>
              </a:rPr>
              <a:t>                   </a:t>
            </a:r>
            <a:r>
              <a:rPr lang="ro-RO" sz="8000" dirty="0">
                <a:solidFill>
                  <a:srgbClr val="FFFFFF"/>
                </a:solidFill>
              </a:rPr>
              <a:t>        </a:t>
            </a:r>
            <a:br>
              <a:rPr lang="ro-RO" sz="8000" dirty="0">
                <a:solidFill>
                  <a:srgbClr val="FFFFFF"/>
                </a:solidFill>
              </a:rPr>
            </a:br>
            <a:r>
              <a:rPr lang="ro-RO" sz="8000">
                <a:solidFill>
                  <a:srgbClr val="FFFFFF"/>
                </a:solidFill>
              </a:rPr>
              <a:t>                           </a:t>
            </a:r>
            <a:r>
              <a:rPr lang="en-US" sz="2000">
                <a:solidFill>
                  <a:srgbClr val="FFFFFF"/>
                </a:solidFill>
                <a:effectLst>
                  <a:outerShdw blurRad="38100" dist="38100" dir="2700000" algn="tl">
                    <a:srgbClr val="000000">
                      <a:alpha val="43137"/>
                    </a:srgbClr>
                  </a:outerShdw>
                </a:effectLst>
              </a:rPr>
              <a:t> </a:t>
            </a:r>
            <a:endParaRPr lang="en-US" sz="2000" dirty="0">
              <a:solidFill>
                <a:srgbClr val="FFFFFF"/>
              </a:solidFill>
              <a:effectLst>
                <a:outerShdw blurRad="38100" dist="38100" dir="2700000" algn="tl">
                  <a:srgbClr val="000000">
                    <a:alpha val="43137"/>
                  </a:srgbClr>
                </a:outerShdw>
              </a:effectLst>
            </a:endParaRPr>
          </a:p>
        </p:txBody>
      </p:sp>
      <p:sp>
        <p:nvSpPr>
          <p:cNvPr id="3" name="Subtitlu 2">
            <a:extLst>
              <a:ext uri="{FF2B5EF4-FFF2-40B4-BE49-F238E27FC236}">
                <a16:creationId xmlns:a16="http://schemas.microsoft.com/office/drawing/2014/main" id="{040DE2CC-541F-4DFF-8C2D-FA96B7AC5AE6}"/>
              </a:ext>
            </a:extLst>
          </p:cNvPr>
          <p:cNvSpPr>
            <a:spLocks noGrp="1"/>
          </p:cNvSpPr>
          <p:nvPr>
            <p:ph type="subTitle" idx="1"/>
          </p:nvPr>
        </p:nvSpPr>
        <p:spPr>
          <a:xfrm>
            <a:off x="6854158" y="4531446"/>
            <a:ext cx="4986084" cy="1949813"/>
          </a:xfrm>
        </p:spPr>
        <p:txBody>
          <a:bodyPr anchor="b">
            <a:normAutofit/>
          </a:bodyPr>
          <a:lstStyle/>
          <a:p>
            <a:pPr algn="r"/>
            <a:r>
              <a:rPr lang="en-US" dirty="0" err="1">
                <a:solidFill>
                  <a:srgbClr val="FFFFFF"/>
                </a:solidFill>
              </a:rPr>
              <a:t>Mure</a:t>
            </a:r>
            <a:r>
              <a:rPr lang="ro-RO" dirty="0">
                <a:solidFill>
                  <a:srgbClr val="FFFFFF"/>
                </a:solidFill>
              </a:rPr>
              <a:t>șan Salomeea</a:t>
            </a:r>
          </a:p>
          <a:p>
            <a:pPr algn="r"/>
            <a:r>
              <a:rPr lang="ro-RO" dirty="0" err="1">
                <a:solidFill>
                  <a:srgbClr val="FFFFFF"/>
                </a:solidFill>
              </a:rPr>
              <a:t>Stânea</a:t>
            </a:r>
            <a:r>
              <a:rPr lang="ro-RO" dirty="0">
                <a:solidFill>
                  <a:srgbClr val="FFFFFF"/>
                </a:solidFill>
              </a:rPr>
              <a:t> Georgiana Grațiela</a:t>
            </a:r>
            <a:endParaRPr lang="en-US" dirty="0">
              <a:solidFill>
                <a:srgbClr val="FFFFFF"/>
              </a:solidFill>
            </a:endParaRPr>
          </a:p>
          <a:p>
            <a:pPr algn="r"/>
            <a:r>
              <a:rPr lang="en-US" dirty="0" err="1">
                <a:solidFill>
                  <a:srgbClr val="FFFFFF"/>
                </a:solidFill>
              </a:rPr>
              <a:t>Mera</a:t>
            </a:r>
            <a:r>
              <a:rPr lang="en-US" dirty="0">
                <a:solidFill>
                  <a:srgbClr val="FFFFFF"/>
                </a:solidFill>
              </a:rPr>
              <a:t> Mihai Mircea</a:t>
            </a:r>
          </a:p>
          <a:p>
            <a:pPr algn="r"/>
            <a:endParaRPr lang="en-US" dirty="0">
              <a:solidFill>
                <a:srgbClr val="FFFFFF"/>
              </a:solidFill>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301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FBE7D068-E0BD-4D82-AB04-274D3680A35D}"/>
              </a:ext>
            </a:extLst>
          </p:cNvPr>
          <p:cNvSpPr txBox="1"/>
          <p:nvPr/>
        </p:nvSpPr>
        <p:spPr>
          <a:xfrm>
            <a:off x="537029" y="1132114"/>
            <a:ext cx="3352800" cy="5078313"/>
          </a:xfrm>
          <a:prstGeom prst="rect">
            <a:avLst/>
          </a:prstGeom>
          <a:noFill/>
        </p:spPr>
        <p:txBody>
          <a:bodyPr wrap="square" rtlCol="0">
            <a:spAutoFit/>
          </a:bodyPr>
          <a:lstStyle/>
          <a:p>
            <a:r>
              <a:rPr lang="en-US" dirty="0"/>
              <a:t>void </a:t>
            </a:r>
            <a:r>
              <a:rPr lang="en-US" dirty="0" err="1"/>
              <a:t>masinastangatare</a:t>
            </a:r>
            <a:r>
              <a:rPr lang="en-US" dirty="0"/>
              <a:t>()</a:t>
            </a:r>
          </a:p>
          <a:p>
            <a:r>
              <a:rPr lang="en-US" dirty="0"/>
              <a:t> {</a:t>
            </a:r>
          </a:p>
          <a:p>
            <a:r>
              <a:rPr lang="en-US" dirty="0"/>
              <a:t>  </a:t>
            </a:r>
            <a:r>
              <a:rPr lang="en-US" dirty="0" err="1"/>
              <a:t>digitalWrite</a:t>
            </a:r>
            <a:r>
              <a:rPr lang="en-US" dirty="0"/>
              <a:t>(in1, LOW);</a:t>
            </a:r>
          </a:p>
          <a:p>
            <a:r>
              <a:rPr lang="en-US" dirty="0"/>
              <a:t>  </a:t>
            </a:r>
            <a:r>
              <a:rPr lang="en-US" dirty="0" err="1"/>
              <a:t>digitalWrite</a:t>
            </a:r>
            <a:r>
              <a:rPr lang="en-US" dirty="0"/>
              <a:t>(in2, HIGH);</a:t>
            </a:r>
          </a:p>
          <a:p>
            <a:r>
              <a:rPr lang="en-US" dirty="0"/>
              <a:t>  </a:t>
            </a:r>
            <a:r>
              <a:rPr lang="en-US" dirty="0" err="1"/>
              <a:t>digitalWrite</a:t>
            </a:r>
            <a:r>
              <a:rPr lang="en-US" dirty="0"/>
              <a:t>(in3, HIGH);</a:t>
            </a:r>
          </a:p>
          <a:p>
            <a:r>
              <a:rPr lang="en-US" dirty="0"/>
              <a:t>  </a:t>
            </a:r>
            <a:r>
              <a:rPr lang="en-US" dirty="0" err="1"/>
              <a:t>digitalWrite</a:t>
            </a:r>
            <a:r>
              <a:rPr lang="en-US" dirty="0"/>
              <a:t>(in4, LOW);</a:t>
            </a:r>
          </a:p>
          <a:p>
            <a:r>
              <a:rPr lang="en-US" dirty="0"/>
              <a:t>  </a:t>
            </a:r>
            <a:r>
              <a:rPr lang="en-US" dirty="0" err="1"/>
              <a:t>analogWrite</a:t>
            </a:r>
            <a:r>
              <a:rPr lang="en-US" dirty="0"/>
              <a:t>(enA,255);</a:t>
            </a:r>
          </a:p>
          <a:p>
            <a:r>
              <a:rPr lang="en-US" dirty="0"/>
              <a:t>  </a:t>
            </a:r>
            <a:r>
              <a:rPr lang="en-US" dirty="0" err="1"/>
              <a:t>analogWrite</a:t>
            </a:r>
            <a:r>
              <a:rPr lang="en-US" dirty="0"/>
              <a:t>(enB,255);</a:t>
            </a:r>
          </a:p>
          <a:p>
            <a:r>
              <a:rPr lang="en-US" dirty="0"/>
              <a:t> }</a:t>
            </a:r>
          </a:p>
          <a:p>
            <a:r>
              <a:rPr lang="en-US" dirty="0"/>
              <a:t> void </a:t>
            </a:r>
            <a:r>
              <a:rPr lang="en-US" dirty="0" err="1"/>
              <a:t>masinadreaptatare</a:t>
            </a:r>
            <a:r>
              <a:rPr lang="en-US" dirty="0"/>
              <a:t>()</a:t>
            </a:r>
          </a:p>
          <a:p>
            <a:r>
              <a:rPr lang="en-US" dirty="0"/>
              <a:t> {</a:t>
            </a:r>
          </a:p>
          <a:p>
            <a:r>
              <a:rPr lang="en-US" dirty="0"/>
              <a:t>  </a:t>
            </a:r>
            <a:r>
              <a:rPr lang="en-US" dirty="0" err="1"/>
              <a:t>digitalWrite</a:t>
            </a:r>
            <a:r>
              <a:rPr lang="en-US" dirty="0"/>
              <a:t>(in1, HIGH);</a:t>
            </a:r>
          </a:p>
          <a:p>
            <a:r>
              <a:rPr lang="en-US" dirty="0"/>
              <a:t>  </a:t>
            </a:r>
            <a:r>
              <a:rPr lang="en-US" dirty="0" err="1"/>
              <a:t>digitalWrite</a:t>
            </a:r>
            <a:r>
              <a:rPr lang="en-US" dirty="0"/>
              <a:t>(in2, LOW);</a:t>
            </a:r>
          </a:p>
          <a:p>
            <a:r>
              <a:rPr lang="en-US" dirty="0"/>
              <a:t>  </a:t>
            </a:r>
            <a:r>
              <a:rPr lang="en-US" dirty="0" err="1"/>
              <a:t>digitalWrite</a:t>
            </a:r>
            <a:r>
              <a:rPr lang="en-US" dirty="0"/>
              <a:t>(in3, LOW);</a:t>
            </a:r>
          </a:p>
          <a:p>
            <a:r>
              <a:rPr lang="en-US" dirty="0"/>
              <a:t>  </a:t>
            </a:r>
            <a:r>
              <a:rPr lang="en-US" dirty="0" err="1"/>
              <a:t>digitalWrite</a:t>
            </a:r>
            <a:r>
              <a:rPr lang="en-US" dirty="0"/>
              <a:t>(in4, HIGH);</a:t>
            </a:r>
          </a:p>
          <a:p>
            <a:r>
              <a:rPr lang="en-US" dirty="0"/>
              <a:t>  </a:t>
            </a:r>
            <a:r>
              <a:rPr lang="en-US" dirty="0" err="1"/>
              <a:t>analogWrite</a:t>
            </a:r>
            <a:r>
              <a:rPr lang="en-US" dirty="0"/>
              <a:t>(enA,255);</a:t>
            </a:r>
          </a:p>
          <a:p>
            <a:r>
              <a:rPr lang="en-US" dirty="0"/>
              <a:t>  </a:t>
            </a:r>
            <a:r>
              <a:rPr lang="en-US" dirty="0" err="1"/>
              <a:t>analogWrite</a:t>
            </a:r>
            <a:r>
              <a:rPr lang="en-US" dirty="0"/>
              <a:t>(enB,255);</a:t>
            </a:r>
          </a:p>
          <a:p>
            <a:r>
              <a:rPr lang="en-US" dirty="0"/>
              <a:t> }</a:t>
            </a:r>
          </a:p>
        </p:txBody>
      </p:sp>
      <p:sp>
        <p:nvSpPr>
          <p:cNvPr id="3" name="CasetăText 2">
            <a:extLst>
              <a:ext uri="{FF2B5EF4-FFF2-40B4-BE49-F238E27FC236}">
                <a16:creationId xmlns:a16="http://schemas.microsoft.com/office/drawing/2014/main" id="{AA1A2386-879E-4D43-961B-9779C13DBD96}"/>
              </a:ext>
            </a:extLst>
          </p:cNvPr>
          <p:cNvSpPr txBox="1"/>
          <p:nvPr/>
        </p:nvSpPr>
        <p:spPr>
          <a:xfrm>
            <a:off x="3889829" y="1364343"/>
            <a:ext cx="3352800" cy="4524315"/>
          </a:xfrm>
          <a:prstGeom prst="rect">
            <a:avLst/>
          </a:prstGeom>
          <a:noFill/>
        </p:spPr>
        <p:txBody>
          <a:bodyPr wrap="square" rtlCol="0">
            <a:spAutoFit/>
          </a:bodyPr>
          <a:lstStyle/>
          <a:p>
            <a:r>
              <a:rPr lang="en-US" dirty="0"/>
              <a:t> void </a:t>
            </a:r>
            <a:r>
              <a:rPr lang="en-US" dirty="0" err="1"/>
              <a:t>motorAincet</a:t>
            </a:r>
            <a:r>
              <a:rPr lang="en-US" dirty="0"/>
              <a:t>()</a:t>
            </a:r>
          </a:p>
          <a:p>
            <a:r>
              <a:rPr lang="en-US" dirty="0"/>
              <a:t> { // Turn on motor A</a:t>
            </a:r>
          </a:p>
          <a:p>
            <a:r>
              <a:rPr lang="en-US" dirty="0"/>
              <a:t> </a:t>
            </a:r>
          </a:p>
          <a:p>
            <a:r>
              <a:rPr lang="en-US" dirty="0"/>
              <a:t>  </a:t>
            </a:r>
            <a:r>
              <a:rPr lang="en-US" dirty="0" err="1"/>
              <a:t>digitalWrite</a:t>
            </a:r>
            <a:r>
              <a:rPr lang="en-US" dirty="0"/>
              <a:t>(in1, LOW);</a:t>
            </a:r>
          </a:p>
          <a:p>
            <a:r>
              <a:rPr lang="en-US" dirty="0"/>
              <a:t>  </a:t>
            </a:r>
            <a:r>
              <a:rPr lang="en-US" dirty="0" err="1"/>
              <a:t>digitalWrite</a:t>
            </a:r>
            <a:r>
              <a:rPr lang="en-US" dirty="0"/>
              <a:t>(in2, HIGH);</a:t>
            </a:r>
          </a:p>
          <a:p>
            <a:r>
              <a:rPr lang="en-US" dirty="0"/>
              <a:t>  for(</a:t>
            </a:r>
            <a:r>
              <a:rPr lang="en-US" dirty="0" err="1"/>
              <a:t>i</a:t>
            </a:r>
            <a:r>
              <a:rPr lang="en-US" dirty="0"/>
              <a:t>=1;i&lt;200;i++)</a:t>
            </a:r>
          </a:p>
          <a:p>
            <a:r>
              <a:rPr lang="en-US" dirty="0"/>
              <a:t>  </a:t>
            </a:r>
            <a:r>
              <a:rPr lang="en-US" dirty="0" err="1"/>
              <a:t>analogWrite</a:t>
            </a:r>
            <a:r>
              <a:rPr lang="en-US" dirty="0"/>
              <a:t>(</a:t>
            </a:r>
            <a:r>
              <a:rPr lang="en-US" dirty="0" err="1"/>
              <a:t>enA,i</a:t>
            </a:r>
            <a:r>
              <a:rPr lang="en-US" dirty="0"/>
              <a:t>);</a:t>
            </a:r>
          </a:p>
          <a:p>
            <a:r>
              <a:rPr lang="en-US" dirty="0"/>
              <a:t> }</a:t>
            </a:r>
          </a:p>
          <a:p>
            <a:r>
              <a:rPr lang="en-US" dirty="0"/>
              <a:t>  void </a:t>
            </a:r>
            <a:r>
              <a:rPr lang="en-US" dirty="0" err="1"/>
              <a:t>motorBincet</a:t>
            </a:r>
            <a:r>
              <a:rPr lang="en-US" dirty="0"/>
              <a:t>()</a:t>
            </a:r>
          </a:p>
          <a:p>
            <a:r>
              <a:rPr lang="en-US" dirty="0"/>
              <a:t> { // Turn on motor B</a:t>
            </a:r>
          </a:p>
          <a:p>
            <a:r>
              <a:rPr lang="en-US" dirty="0"/>
              <a:t> </a:t>
            </a:r>
          </a:p>
          <a:p>
            <a:r>
              <a:rPr lang="en-US" dirty="0"/>
              <a:t>  </a:t>
            </a:r>
            <a:r>
              <a:rPr lang="en-US" dirty="0" err="1"/>
              <a:t>digitalWrite</a:t>
            </a:r>
            <a:r>
              <a:rPr lang="en-US" dirty="0"/>
              <a:t>(in3, LOW);</a:t>
            </a:r>
          </a:p>
          <a:p>
            <a:r>
              <a:rPr lang="en-US" dirty="0"/>
              <a:t>  </a:t>
            </a:r>
            <a:r>
              <a:rPr lang="en-US" dirty="0" err="1"/>
              <a:t>digitalWrite</a:t>
            </a:r>
            <a:r>
              <a:rPr lang="en-US" dirty="0"/>
              <a:t>(in4, HIGH);</a:t>
            </a:r>
          </a:p>
          <a:p>
            <a:r>
              <a:rPr lang="en-US" dirty="0"/>
              <a:t>  for(</a:t>
            </a:r>
            <a:r>
              <a:rPr lang="en-US" dirty="0" err="1"/>
              <a:t>i</a:t>
            </a:r>
            <a:r>
              <a:rPr lang="en-US" dirty="0"/>
              <a:t>=1;i&lt;200;i++)</a:t>
            </a:r>
          </a:p>
          <a:p>
            <a:r>
              <a:rPr lang="en-US" dirty="0"/>
              <a:t>  </a:t>
            </a:r>
            <a:r>
              <a:rPr lang="en-US" dirty="0" err="1"/>
              <a:t>analogWrite</a:t>
            </a:r>
            <a:r>
              <a:rPr lang="en-US" dirty="0"/>
              <a:t>(</a:t>
            </a:r>
            <a:r>
              <a:rPr lang="en-US" dirty="0" err="1"/>
              <a:t>enB,i</a:t>
            </a:r>
            <a:r>
              <a:rPr lang="en-US" dirty="0"/>
              <a:t>);</a:t>
            </a:r>
          </a:p>
          <a:p>
            <a:r>
              <a:rPr lang="en-US" dirty="0"/>
              <a:t> }</a:t>
            </a:r>
          </a:p>
        </p:txBody>
      </p:sp>
      <p:sp>
        <p:nvSpPr>
          <p:cNvPr id="4" name="CasetăText 3">
            <a:extLst>
              <a:ext uri="{FF2B5EF4-FFF2-40B4-BE49-F238E27FC236}">
                <a16:creationId xmlns:a16="http://schemas.microsoft.com/office/drawing/2014/main" id="{09672009-DEED-472C-B634-F685264A668F}"/>
              </a:ext>
            </a:extLst>
          </p:cNvPr>
          <p:cNvSpPr txBox="1"/>
          <p:nvPr/>
        </p:nvSpPr>
        <p:spPr>
          <a:xfrm>
            <a:off x="7489372" y="1443841"/>
            <a:ext cx="2917372" cy="3970318"/>
          </a:xfrm>
          <a:prstGeom prst="rect">
            <a:avLst/>
          </a:prstGeom>
          <a:noFill/>
        </p:spPr>
        <p:txBody>
          <a:bodyPr wrap="square" rtlCol="0">
            <a:spAutoFit/>
          </a:bodyPr>
          <a:lstStyle/>
          <a:p>
            <a:r>
              <a:rPr lang="en-US" dirty="0"/>
              <a:t>void </a:t>
            </a:r>
            <a:r>
              <a:rPr lang="en-US" dirty="0" err="1"/>
              <a:t>motorAinapoi</a:t>
            </a:r>
            <a:r>
              <a:rPr lang="en-US" dirty="0"/>
              <a:t>()</a:t>
            </a:r>
          </a:p>
          <a:p>
            <a:r>
              <a:rPr lang="en-US" dirty="0"/>
              <a:t> { // Turn on motor A</a:t>
            </a:r>
          </a:p>
          <a:p>
            <a:r>
              <a:rPr lang="en-US" dirty="0"/>
              <a:t> </a:t>
            </a:r>
          </a:p>
          <a:p>
            <a:r>
              <a:rPr lang="en-US" dirty="0"/>
              <a:t>  </a:t>
            </a:r>
            <a:r>
              <a:rPr lang="en-US" dirty="0" err="1"/>
              <a:t>digitalWrite</a:t>
            </a:r>
            <a:r>
              <a:rPr lang="en-US" dirty="0"/>
              <a:t>(in1, HIGH);</a:t>
            </a:r>
          </a:p>
          <a:p>
            <a:r>
              <a:rPr lang="en-US" dirty="0"/>
              <a:t>  </a:t>
            </a:r>
            <a:r>
              <a:rPr lang="en-US" dirty="0" err="1"/>
              <a:t>digitalWrite</a:t>
            </a:r>
            <a:r>
              <a:rPr lang="en-US" dirty="0"/>
              <a:t>(in2, LOW);</a:t>
            </a:r>
          </a:p>
          <a:p>
            <a:r>
              <a:rPr lang="en-US" dirty="0"/>
              <a:t>  </a:t>
            </a:r>
            <a:r>
              <a:rPr lang="en-US" dirty="0" err="1"/>
              <a:t>analogWrite</a:t>
            </a:r>
            <a:r>
              <a:rPr lang="en-US" dirty="0"/>
              <a:t>(enA,10);</a:t>
            </a:r>
          </a:p>
          <a:p>
            <a:r>
              <a:rPr lang="en-US" dirty="0"/>
              <a:t> }</a:t>
            </a:r>
          </a:p>
          <a:p>
            <a:r>
              <a:rPr lang="en-US" dirty="0"/>
              <a:t> void </a:t>
            </a:r>
            <a:r>
              <a:rPr lang="en-US" dirty="0" err="1"/>
              <a:t>motorBinapoi</a:t>
            </a:r>
            <a:r>
              <a:rPr lang="en-US" dirty="0"/>
              <a:t>()</a:t>
            </a:r>
          </a:p>
          <a:p>
            <a:r>
              <a:rPr lang="en-US" dirty="0"/>
              <a:t> { // Turn on motor B</a:t>
            </a:r>
          </a:p>
          <a:p>
            <a:r>
              <a:rPr lang="en-US" dirty="0"/>
              <a:t> </a:t>
            </a:r>
          </a:p>
          <a:p>
            <a:r>
              <a:rPr lang="en-US" dirty="0"/>
              <a:t>  </a:t>
            </a:r>
            <a:r>
              <a:rPr lang="en-US" dirty="0" err="1"/>
              <a:t>digitalWrite</a:t>
            </a:r>
            <a:r>
              <a:rPr lang="en-US" dirty="0"/>
              <a:t>(in3, HIGH);</a:t>
            </a:r>
          </a:p>
          <a:p>
            <a:r>
              <a:rPr lang="en-US" dirty="0"/>
              <a:t>  </a:t>
            </a:r>
            <a:r>
              <a:rPr lang="en-US" dirty="0" err="1"/>
              <a:t>digitalWrite</a:t>
            </a:r>
            <a:r>
              <a:rPr lang="en-US" dirty="0"/>
              <a:t>(in4, LOW);</a:t>
            </a:r>
          </a:p>
          <a:p>
            <a:r>
              <a:rPr lang="en-US" dirty="0"/>
              <a:t>  </a:t>
            </a:r>
            <a:r>
              <a:rPr lang="en-US" dirty="0" err="1"/>
              <a:t>analogWrite</a:t>
            </a:r>
            <a:r>
              <a:rPr lang="en-US" dirty="0"/>
              <a:t>(enB,10);</a:t>
            </a:r>
          </a:p>
          <a:p>
            <a:r>
              <a:rPr lang="en-US" dirty="0"/>
              <a:t> }</a:t>
            </a:r>
          </a:p>
        </p:txBody>
      </p:sp>
      <p:cxnSp>
        <p:nvCxnSpPr>
          <p:cNvPr id="5" name="Conector drept 4">
            <a:extLst>
              <a:ext uri="{FF2B5EF4-FFF2-40B4-BE49-F238E27FC236}">
                <a16:creationId xmlns:a16="http://schemas.microsoft.com/office/drawing/2014/main" id="{769E136C-BCB7-4B24-A887-5374F7618D9F}"/>
              </a:ext>
            </a:extLst>
          </p:cNvPr>
          <p:cNvCxnSpPr/>
          <p:nvPr/>
        </p:nvCxnSpPr>
        <p:spPr>
          <a:xfrm>
            <a:off x="3570515" y="1132114"/>
            <a:ext cx="0" cy="4862286"/>
          </a:xfrm>
          <a:prstGeom prst="line">
            <a:avLst/>
          </a:prstGeom>
        </p:spPr>
        <p:style>
          <a:lnRef idx="1">
            <a:schemeClr val="dk1"/>
          </a:lnRef>
          <a:fillRef idx="0">
            <a:schemeClr val="dk1"/>
          </a:fillRef>
          <a:effectRef idx="0">
            <a:schemeClr val="dk1"/>
          </a:effectRef>
          <a:fontRef idx="minor">
            <a:schemeClr val="tx1"/>
          </a:fontRef>
        </p:style>
      </p:cxnSp>
      <p:cxnSp>
        <p:nvCxnSpPr>
          <p:cNvPr id="6" name="Conector drept 5">
            <a:extLst>
              <a:ext uri="{FF2B5EF4-FFF2-40B4-BE49-F238E27FC236}">
                <a16:creationId xmlns:a16="http://schemas.microsoft.com/office/drawing/2014/main" id="{8870D83E-6E28-4D64-B557-4D41CFE29A1C}"/>
              </a:ext>
            </a:extLst>
          </p:cNvPr>
          <p:cNvCxnSpPr/>
          <p:nvPr/>
        </p:nvCxnSpPr>
        <p:spPr>
          <a:xfrm>
            <a:off x="7097486" y="1132114"/>
            <a:ext cx="0" cy="48622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672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DEFC19B8-E4FA-4CBC-897B-CF293974D2C1}"/>
              </a:ext>
            </a:extLst>
          </p:cNvPr>
          <p:cNvSpPr txBox="1"/>
          <p:nvPr/>
        </p:nvSpPr>
        <p:spPr>
          <a:xfrm>
            <a:off x="551542" y="570091"/>
            <a:ext cx="3077029" cy="6186309"/>
          </a:xfrm>
          <a:prstGeom prst="rect">
            <a:avLst/>
          </a:prstGeom>
          <a:noFill/>
        </p:spPr>
        <p:txBody>
          <a:bodyPr wrap="square" rtlCol="0">
            <a:spAutoFit/>
          </a:bodyPr>
          <a:lstStyle/>
          <a:p>
            <a:r>
              <a:rPr lang="en-US"/>
              <a:t>void masinaINAINTEviteza()</a:t>
            </a:r>
          </a:p>
          <a:p>
            <a:r>
              <a:rPr lang="en-US"/>
              <a:t> { // Turn on motor A</a:t>
            </a:r>
          </a:p>
          <a:p>
            <a:r>
              <a:rPr lang="en-US"/>
              <a:t> </a:t>
            </a:r>
          </a:p>
          <a:p>
            <a:r>
              <a:rPr lang="en-US"/>
              <a:t>  digitalWrite(in1, LOW);</a:t>
            </a:r>
          </a:p>
          <a:p>
            <a:r>
              <a:rPr lang="en-US"/>
              <a:t>  digitalWrite(in2, HIGH);</a:t>
            </a:r>
          </a:p>
          <a:p>
            <a:r>
              <a:rPr lang="en-US"/>
              <a:t>  digitalWrite(in3, LOW);</a:t>
            </a:r>
          </a:p>
          <a:p>
            <a:r>
              <a:rPr lang="en-US"/>
              <a:t>  digitalWrite(in4, HIGH);</a:t>
            </a:r>
          </a:p>
          <a:p>
            <a:r>
              <a:rPr lang="en-US"/>
              <a:t>  analogWrite(enA,255);</a:t>
            </a:r>
          </a:p>
          <a:p>
            <a:r>
              <a:rPr lang="en-US"/>
              <a:t>  analogWrite(enB,255);</a:t>
            </a:r>
          </a:p>
          <a:p>
            <a:r>
              <a:rPr lang="en-US"/>
              <a:t> }</a:t>
            </a:r>
          </a:p>
          <a:p>
            <a:r>
              <a:rPr lang="en-US"/>
              <a:t>void masinaINAINTEincet()</a:t>
            </a:r>
          </a:p>
          <a:p>
            <a:r>
              <a:rPr lang="en-US"/>
              <a:t> { </a:t>
            </a:r>
          </a:p>
          <a:p>
            <a:r>
              <a:rPr lang="en-US"/>
              <a:t> </a:t>
            </a:r>
          </a:p>
          <a:p>
            <a:r>
              <a:rPr lang="en-US"/>
              <a:t>  digitalWrite(in1, LOW);</a:t>
            </a:r>
          </a:p>
          <a:p>
            <a:r>
              <a:rPr lang="en-US"/>
              <a:t>  digitalWrite(in2, HIGH);</a:t>
            </a:r>
          </a:p>
          <a:p>
            <a:r>
              <a:rPr lang="en-US"/>
              <a:t>  digitalWrite(in3, LOW);</a:t>
            </a:r>
          </a:p>
          <a:p>
            <a:r>
              <a:rPr lang="en-US"/>
              <a:t>  digitalWrite(in4, HIGH);</a:t>
            </a:r>
          </a:p>
          <a:p>
            <a:r>
              <a:rPr lang="en-US"/>
              <a:t>  for(i=1;i&lt;200;i++)</a:t>
            </a:r>
          </a:p>
          <a:p>
            <a:r>
              <a:rPr lang="en-US"/>
              <a:t>  {analogWrite(enA,i);</a:t>
            </a:r>
          </a:p>
          <a:p>
            <a:r>
              <a:rPr lang="en-US"/>
              <a:t>  analogWrite(enB,i);</a:t>
            </a:r>
          </a:p>
          <a:p>
            <a:r>
              <a:rPr lang="en-US"/>
              <a:t>  }</a:t>
            </a:r>
          </a:p>
          <a:p>
            <a:r>
              <a:rPr lang="en-US"/>
              <a:t> }</a:t>
            </a:r>
            <a:endParaRPr lang="en-US" dirty="0"/>
          </a:p>
        </p:txBody>
      </p:sp>
      <p:sp>
        <p:nvSpPr>
          <p:cNvPr id="3" name="CasetăText 2">
            <a:extLst>
              <a:ext uri="{FF2B5EF4-FFF2-40B4-BE49-F238E27FC236}">
                <a16:creationId xmlns:a16="http://schemas.microsoft.com/office/drawing/2014/main" id="{5CEE9BBF-7669-49BE-A15A-ABF7006D5CF6}"/>
              </a:ext>
            </a:extLst>
          </p:cNvPr>
          <p:cNvSpPr txBox="1"/>
          <p:nvPr/>
        </p:nvSpPr>
        <p:spPr>
          <a:xfrm>
            <a:off x="3991429" y="570091"/>
            <a:ext cx="3599542" cy="6186309"/>
          </a:xfrm>
          <a:prstGeom prst="rect">
            <a:avLst/>
          </a:prstGeom>
          <a:noFill/>
        </p:spPr>
        <p:txBody>
          <a:bodyPr wrap="square" rtlCol="0">
            <a:spAutoFit/>
          </a:bodyPr>
          <a:lstStyle/>
          <a:p>
            <a:r>
              <a:rPr lang="en-US" dirty="0"/>
              <a:t>void </a:t>
            </a:r>
            <a:r>
              <a:rPr lang="en-US" dirty="0" err="1"/>
              <a:t>masinaINAPOI</a:t>
            </a:r>
            <a:r>
              <a:rPr lang="en-US" dirty="0"/>
              <a:t>()</a:t>
            </a:r>
          </a:p>
          <a:p>
            <a:r>
              <a:rPr lang="en-US" dirty="0"/>
              <a:t> { </a:t>
            </a:r>
          </a:p>
          <a:p>
            <a:r>
              <a:rPr lang="en-US" dirty="0"/>
              <a:t> </a:t>
            </a:r>
          </a:p>
          <a:p>
            <a:r>
              <a:rPr lang="en-US" dirty="0"/>
              <a:t>  </a:t>
            </a:r>
            <a:r>
              <a:rPr lang="en-US" dirty="0" err="1"/>
              <a:t>digitalWrite</a:t>
            </a:r>
            <a:r>
              <a:rPr lang="en-US" dirty="0"/>
              <a:t>(in1, HIGH);</a:t>
            </a:r>
          </a:p>
          <a:p>
            <a:r>
              <a:rPr lang="en-US" dirty="0"/>
              <a:t>  </a:t>
            </a:r>
            <a:r>
              <a:rPr lang="en-US" dirty="0" err="1"/>
              <a:t>digitalWrite</a:t>
            </a:r>
            <a:r>
              <a:rPr lang="en-US" dirty="0"/>
              <a:t>(in2, LOW);</a:t>
            </a:r>
          </a:p>
          <a:p>
            <a:r>
              <a:rPr lang="en-US" dirty="0"/>
              <a:t>  </a:t>
            </a:r>
            <a:r>
              <a:rPr lang="en-US" dirty="0" err="1"/>
              <a:t>digitalWrite</a:t>
            </a:r>
            <a:r>
              <a:rPr lang="en-US" dirty="0"/>
              <a:t>(in3, HIGH);</a:t>
            </a:r>
          </a:p>
          <a:p>
            <a:r>
              <a:rPr lang="en-US" dirty="0"/>
              <a:t>  </a:t>
            </a:r>
            <a:r>
              <a:rPr lang="en-US" dirty="0" err="1"/>
              <a:t>digitalWrite</a:t>
            </a:r>
            <a:r>
              <a:rPr lang="en-US" dirty="0"/>
              <a:t>(in4, LOW);</a:t>
            </a:r>
          </a:p>
          <a:p>
            <a:r>
              <a:rPr lang="en-US" dirty="0"/>
              <a:t>  for(</a:t>
            </a:r>
            <a:r>
              <a:rPr lang="en-US" dirty="0" err="1"/>
              <a:t>i</a:t>
            </a:r>
            <a:r>
              <a:rPr lang="en-US" dirty="0"/>
              <a:t>=1;i&lt;250;i++)</a:t>
            </a:r>
          </a:p>
          <a:p>
            <a:r>
              <a:rPr lang="en-US" dirty="0"/>
              <a:t>  {</a:t>
            </a:r>
            <a:r>
              <a:rPr lang="en-US" dirty="0" err="1"/>
              <a:t>analogWrite</a:t>
            </a:r>
            <a:r>
              <a:rPr lang="en-US" dirty="0"/>
              <a:t>(</a:t>
            </a:r>
            <a:r>
              <a:rPr lang="en-US" dirty="0" err="1"/>
              <a:t>enA,i</a:t>
            </a:r>
            <a:r>
              <a:rPr lang="en-US" dirty="0"/>
              <a:t>);</a:t>
            </a:r>
          </a:p>
          <a:p>
            <a:r>
              <a:rPr lang="en-US" dirty="0"/>
              <a:t>  </a:t>
            </a:r>
            <a:r>
              <a:rPr lang="en-US" dirty="0" err="1"/>
              <a:t>analogWrite</a:t>
            </a:r>
            <a:r>
              <a:rPr lang="en-US" dirty="0"/>
              <a:t>(</a:t>
            </a:r>
            <a:r>
              <a:rPr lang="en-US" dirty="0" err="1"/>
              <a:t>enB,i</a:t>
            </a:r>
            <a:r>
              <a:rPr lang="en-US" dirty="0"/>
              <a:t>);</a:t>
            </a:r>
          </a:p>
          <a:p>
            <a:r>
              <a:rPr lang="en-US" dirty="0"/>
              <a:t>  }</a:t>
            </a:r>
          </a:p>
          <a:p>
            <a:r>
              <a:rPr lang="en-US" dirty="0"/>
              <a:t> }</a:t>
            </a:r>
          </a:p>
          <a:p>
            <a:endParaRPr lang="en-US" dirty="0"/>
          </a:p>
          <a:p>
            <a:r>
              <a:rPr lang="en-US" dirty="0"/>
              <a:t> void </a:t>
            </a:r>
            <a:r>
              <a:rPr lang="en-US" dirty="0" err="1"/>
              <a:t>masinaFRANA</a:t>
            </a:r>
            <a:r>
              <a:rPr lang="en-US" dirty="0"/>
              <a:t>()</a:t>
            </a:r>
          </a:p>
          <a:p>
            <a:r>
              <a:rPr lang="en-US" dirty="0"/>
              <a:t>{</a:t>
            </a:r>
          </a:p>
          <a:p>
            <a:r>
              <a:rPr lang="en-US" dirty="0"/>
              <a:t> </a:t>
            </a:r>
          </a:p>
          <a:p>
            <a:r>
              <a:rPr lang="en-US" dirty="0"/>
              <a:t>  </a:t>
            </a:r>
            <a:r>
              <a:rPr lang="en-US" dirty="0" err="1"/>
              <a:t>digitalWrite</a:t>
            </a:r>
            <a:r>
              <a:rPr lang="en-US" dirty="0"/>
              <a:t>(in1, LOW);</a:t>
            </a:r>
          </a:p>
          <a:p>
            <a:r>
              <a:rPr lang="en-US" dirty="0"/>
              <a:t>  </a:t>
            </a:r>
            <a:r>
              <a:rPr lang="en-US" dirty="0" err="1"/>
              <a:t>digitalWrite</a:t>
            </a:r>
            <a:r>
              <a:rPr lang="en-US" dirty="0"/>
              <a:t>(in2, LOW);  </a:t>
            </a:r>
          </a:p>
          <a:p>
            <a:r>
              <a:rPr lang="en-US" dirty="0"/>
              <a:t>  </a:t>
            </a:r>
            <a:r>
              <a:rPr lang="en-US" dirty="0" err="1"/>
              <a:t>digitalWrite</a:t>
            </a:r>
            <a:r>
              <a:rPr lang="en-US" dirty="0"/>
              <a:t>(in3, LOW);</a:t>
            </a:r>
          </a:p>
          <a:p>
            <a:r>
              <a:rPr lang="en-US" dirty="0"/>
              <a:t>  </a:t>
            </a:r>
            <a:r>
              <a:rPr lang="en-US" dirty="0" err="1"/>
              <a:t>digitalWrite</a:t>
            </a:r>
            <a:r>
              <a:rPr lang="en-US" dirty="0"/>
              <a:t>(in4, LOW); </a:t>
            </a:r>
          </a:p>
          <a:p>
            <a:r>
              <a:rPr lang="en-US" dirty="0"/>
              <a:t> </a:t>
            </a:r>
          </a:p>
          <a:p>
            <a:r>
              <a:rPr lang="en-US" dirty="0"/>
              <a:t>  }</a:t>
            </a:r>
          </a:p>
        </p:txBody>
      </p:sp>
      <p:sp>
        <p:nvSpPr>
          <p:cNvPr id="4" name="CasetăText 3">
            <a:extLst>
              <a:ext uri="{FF2B5EF4-FFF2-40B4-BE49-F238E27FC236}">
                <a16:creationId xmlns:a16="http://schemas.microsoft.com/office/drawing/2014/main" id="{D602BEAE-1324-4035-8727-4963F209017E}"/>
              </a:ext>
            </a:extLst>
          </p:cNvPr>
          <p:cNvSpPr txBox="1"/>
          <p:nvPr/>
        </p:nvSpPr>
        <p:spPr>
          <a:xfrm>
            <a:off x="7721600" y="812800"/>
            <a:ext cx="4034971" cy="3970318"/>
          </a:xfrm>
          <a:prstGeom prst="rect">
            <a:avLst/>
          </a:prstGeom>
          <a:noFill/>
        </p:spPr>
        <p:txBody>
          <a:bodyPr wrap="square" rtlCol="0">
            <a:spAutoFit/>
          </a:bodyPr>
          <a:lstStyle/>
          <a:p>
            <a:r>
              <a:rPr lang="en-US" dirty="0"/>
              <a:t>void </a:t>
            </a:r>
            <a:r>
              <a:rPr lang="en-US" dirty="0" err="1"/>
              <a:t>motorAstop</a:t>
            </a:r>
            <a:r>
              <a:rPr lang="en-US" dirty="0"/>
              <a:t>()</a:t>
            </a:r>
          </a:p>
          <a:p>
            <a:r>
              <a:rPr lang="en-US" dirty="0"/>
              <a:t>  {</a:t>
            </a:r>
          </a:p>
          <a:p>
            <a:r>
              <a:rPr lang="en-US" dirty="0"/>
              <a:t> </a:t>
            </a:r>
          </a:p>
          <a:p>
            <a:r>
              <a:rPr lang="en-US" dirty="0"/>
              <a:t>  </a:t>
            </a:r>
            <a:r>
              <a:rPr lang="en-US" dirty="0" err="1"/>
              <a:t>digitalWrite</a:t>
            </a:r>
            <a:r>
              <a:rPr lang="en-US" dirty="0"/>
              <a:t>(in1, LOW);</a:t>
            </a:r>
          </a:p>
          <a:p>
            <a:r>
              <a:rPr lang="en-US" dirty="0"/>
              <a:t>  </a:t>
            </a:r>
            <a:r>
              <a:rPr lang="en-US" dirty="0" err="1"/>
              <a:t>digitalWrite</a:t>
            </a:r>
            <a:r>
              <a:rPr lang="en-US" dirty="0"/>
              <a:t>(in2, LOW);  </a:t>
            </a:r>
          </a:p>
          <a:p>
            <a:r>
              <a:rPr lang="en-US" dirty="0"/>
              <a:t> </a:t>
            </a:r>
          </a:p>
          <a:p>
            <a:r>
              <a:rPr lang="en-US" dirty="0"/>
              <a:t>  }</a:t>
            </a:r>
          </a:p>
          <a:p>
            <a:r>
              <a:rPr lang="en-US" dirty="0"/>
              <a:t>  void </a:t>
            </a:r>
            <a:r>
              <a:rPr lang="en-US" dirty="0" err="1"/>
              <a:t>motorBstop</a:t>
            </a:r>
            <a:r>
              <a:rPr lang="en-US" dirty="0"/>
              <a:t>()</a:t>
            </a:r>
          </a:p>
          <a:p>
            <a:r>
              <a:rPr lang="en-US" dirty="0"/>
              <a:t>  {</a:t>
            </a:r>
          </a:p>
          <a:p>
            <a:r>
              <a:rPr lang="en-US" dirty="0"/>
              <a:t>     </a:t>
            </a:r>
          </a:p>
          <a:p>
            <a:r>
              <a:rPr lang="en-US" dirty="0"/>
              <a:t>  </a:t>
            </a:r>
            <a:r>
              <a:rPr lang="en-US" dirty="0" err="1"/>
              <a:t>digitalWrite</a:t>
            </a:r>
            <a:r>
              <a:rPr lang="en-US" dirty="0"/>
              <a:t>(in3, LOW);</a:t>
            </a:r>
          </a:p>
          <a:p>
            <a:r>
              <a:rPr lang="en-US" dirty="0"/>
              <a:t>  </a:t>
            </a:r>
            <a:r>
              <a:rPr lang="en-US" dirty="0" err="1"/>
              <a:t>digitalWrite</a:t>
            </a:r>
            <a:r>
              <a:rPr lang="en-US" dirty="0"/>
              <a:t>(in4, LOW);  </a:t>
            </a:r>
          </a:p>
          <a:p>
            <a:r>
              <a:rPr lang="en-US" dirty="0"/>
              <a:t> </a:t>
            </a:r>
          </a:p>
          <a:p>
            <a:r>
              <a:rPr lang="en-US" dirty="0"/>
              <a:t>  }</a:t>
            </a:r>
          </a:p>
        </p:txBody>
      </p:sp>
      <p:cxnSp>
        <p:nvCxnSpPr>
          <p:cNvPr id="5" name="Conector drept 4">
            <a:extLst>
              <a:ext uri="{FF2B5EF4-FFF2-40B4-BE49-F238E27FC236}">
                <a16:creationId xmlns:a16="http://schemas.microsoft.com/office/drawing/2014/main" id="{C623CD3D-4AB3-44D6-B61A-B390CD9B8660}"/>
              </a:ext>
            </a:extLst>
          </p:cNvPr>
          <p:cNvCxnSpPr/>
          <p:nvPr/>
        </p:nvCxnSpPr>
        <p:spPr>
          <a:xfrm>
            <a:off x="3788230" y="997857"/>
            <a:ext cx="0" cy="4862286"/>
          </a:xfrm>
          <a:prstGeom prst="line">
            <a:avLst/>
          </a:prstGeom>
        </p:spPr>
        <p:style>
          <a:lnRef idx="1">
            <a:schemeClr val="dk1"/>
          </a:lnRef>
          <a:fillRef idx="0">
            <a:schemeClr val="dk1"/>
          </a:fillRef>
          <a:effectRef idx="0">
            <a:schemeClr val="dk1"/>
          </a:effectRef>
          <a:fontRef idx="minor">
            <a:schemeClr val="tx1"/>
          </a:fontRef>
        </p:style>
      </p:cxnSp>
      <p:cxnSp>
        <p:nvCxnSpPr>
          <p:cNvPr id="6" name="Conector drept 5">
            <a:extLst>
              <a:ext uri="{FF2B5EF4-FFF2-40B4-BE49-F238E27FC236}">
                <a16:creationId xmlns:a16="http://schemas.microsoft.com/office/drawing/2014/main" id="{F735C6C2-1E11-423D-A9F7-F7FDEAA629E4}"/>
              </a:ext>
            </a:extLst>
          </p:cNvPr>
          <p:cNvCxnSpPr/>
          <p:nvPr/>
        </p:nvCxnSpPr>
        <p:spPr>
          <a:xfrm>
            <a:off x="7315201" y="997857"/>
            <a:ext cx="0" cy="48622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473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793ECB42-A01A-4396-9857-A6BAAEFC6A98}"/>
              </a:ext>
            </a:extLst>
          </p:cNvPr>
          <p:cNvSpPr txBox="1"/>
          <p:nvPr/>
        </p:nvSpPr>
        <p:spPr>
          <a:xfrm>
            <a:off x="362857" y="798286"/>
            <a:ext cx="3091543" cy="5632311"/>
          </a:xfrm>
          <a:prstGeom prst="rect">
            <a:avLst/>
          </a:prstGeom>
          <a:noFill/>
        </p:spPr>
        <p:txBody>
          <a:bodyPr wrap="square" rtlCol="0">
            <a:spAutoFit/>
          </a:bodyPr>
          <a:lstStyle/>
          <a:p>
            <a:r>
              <a:rPr lang="en-US" dirty="0"/>
              <a:t>void setup() {</a:t>
            </a:r>
          </a:p>
          <a:p>
            <a:r>
              <a:rPr lang="en-US" dirty="0"/>
              <a:t>  </a:t>
            </a:r>
            <a:r>
              <a:rPr lang="en-US" dirty="0" err="1"/>
              <a:t>pinMode</a:t>
            </a:r>
            <a:r>
              <a:rPr lang="en-US" dirty="0"/>
              <a:t>(</a:t>
            </a:r>
            <a:r>
              <a:rPr lang="en-US" dirty="0" err="1"/>
              <a:t>enA</a:t>
            </a:r>
            <a:r>
              <a:rPr lang="en-US" dirty="0"/>
              <a:t>, OUTPUT);</a:t>
            </a:r>
          </a:p>
          <a:p>
            <a:r>
              <a:rPr lang="en-US" dirty="0"/>
              <a:t>  </a:t>
            </a:r>
            <a:r>
              <a:rPr lang="en-US" dirty="0" err="1"/>
              <a:t>pinMode</a:t>
            </a:r>
            <a:r>
              <a:rPr lang="en-US" dirty="0"/>
              <a:t>(</a:t>
            </a:r>
            <a:r>
              <a:rPr lang="en-US" dirty="0" err="1"/>
              <a:t>enB</a:t>
            </a:r>
            <a:r>
              <a:rPr lang="en-US" dirty="0"/>
              <a:t>, OUTPUT);</a:t>
            </a:r>
          </a:p>
          <a:p>
            <a:r>
              <a:rPr lang="en-US" dirty="0"/>
              <a:t>  </a:t>
            </a:r>
            <a:r>
              <a:rPr lang="en-US" dirty="0" err="1"/>
              <a:t>pinMode</a:t>
            </a:r>
            <a:r>
              <a:rPr lang="en-US" dirty="0"/>
              <a:t>(in1, OUTPUT);</a:t>
            </a:r>
          </a:p>
          <a:p>
            <a:r>
              <a:rPr lang="en-US" dirty="0"/>
              <a:t>  </a:t>
            </a:r>
            <a:r>
              <a:rPr lang="en-US" dirty="0" err="1"/>
              <a:t>pinMode</a:t>
            </a:r>
            <a:r>
              <a:rPr lang="en-US" dirty="0"/>
              <a:t>(in2, OUTPUT);</a:t>
            </a:r>
          </a:p>
          <a:p>
            <a:r>
              <a:rPr lang="en-US" dirty="0"/>
              <a:t>  </a:t>
            </a:r>
            <a:r>
              <a:rPr lang="en-US" dirty="0" err="1"/>
              <a:t>pinMode</a:t>
            </a:r>
            <a:r>
              <a:rPr lang="en-US" dirty="0"/>
              <a:t>(in3, OUTPUT);</a:t>
            </a:r>
          </a:p>
          <a:p>
            <a:r>
              <a:rPr lang="en-US" dirty="0"/>
              <a:t>  </a:t>
            </a:r>
            <a:r>
              <a:rPr lang="en-US" dirty="0" err="1"/>
              <a:t>pinMode</a:t>
            </a:r>
            <a:r>
              <a:rPr lang="en-US" dirty="0"/>
              <a:t>(in4, OUTPUT);</a:t>
            </a:r>
          </a:p>
          <a:p>
            <a:r>
              <a:rPr lang="en-US" dirty="0"/>
              <a:t>  </a:t>
            </a:r>
            <a:r>
              <a:rPr lang="en-US" dirty="0" err="1"/>
              <a:t>pinMode</a:t>
            </a:r>
            <a:r>
              <a:rPr lang="en-US" dirty="0"/>
              <a:t>(buzzer, OUTPUT);</a:t>
            </a:r>
          </a:p>
          <a:p>
            <a:r>
              <a:rPr lang="en-US" dirty="0"/>
              <a:t>  </a:t>
            </a:r>
            <a:r>
              <a:rPr lang="en-US" dirty="0" err="1"/>
              <a:t>pinMode</a:t>
            </a:r>
            <a:r>
              <a:rPr lang="en-US" dirty="0"/>
              <a:t>(</a:t>
            </a:r>
            <a:r>
              <a:rPr lang="en-US" dirty="0" err="1"/>
              <a:t>red_led</a:t>
            </a:r>
            <a:r>
              <a:rPr lang="en-US" dirty="0"/>
              <a:t>, OUTPUT);</a:t>
            </a:r>
          </a:p>
          <a:p>
            <a:r>
              <a:rPr lang="en-US" dirty="0"/>
              <a:t>  </a:t>
            </a:r>
            <a:r>
              <a:rPr lang="en-US" dirty="0" err="1"/>
              <a:t>pinMode</a:t>
            </a:r>
            <a:r>
              <a:rPr lang="en-US" dirty="0"/>
              <a:t>(</a:t>
            </a:r>
            <a:r>
              <a:rPr lang="en-US" dirty="0" err="1"/>
              <a:t>blue_led</a:t>
            </a:r>
            <a:r>
              <a:rPr lang="en-US" dirty="0"/>
              <a:t>, OUTPUT);</a:t>
            </a:r>
          </a:p>
          <a:p>
            <a:r>
              <a:rPr lang="en-US" dirty="0"/>
              <a:t>  </a:t>
            </a:r>
            <a:r>
              <a:rPr lang="en-US" dirty="0" err="1"/>
              <a:t>pinMode</a:t>
            </a:r>
            <a:r>
              <a:rPr lang="en-US" dirty="0"/>
              <a:t>(</a:t>
            </a:r>
            <a:r>
              <a:rPr lang="en-US" dirty="0" err="1"/>
              <a:t>firesensor</a:t>
            </a:r>
            <a:r>
              <a:rPr lang="en-US" dirty="0"/>
              <a:t>, INPUT);</a:t>
            </a:r>
          </a:p>
          <a:p>
            <a:r>
              <a:rPr lang="en-US" dirty="0"/>
              <a:t>  //</a:t>
            </a:r>
            <a:r>
              <a:rPr lang="en-US" dirty="0" err="1"/>
              <a:t>digitalWrite</a:t>
            </a:r>
            <a:r>
              <a:rPr lang="en-US" dirty="0"/>
              <a:t>(pump, HIGH);</a:t>
            </a:r>
          </a:p>
          <a:p>
            <a:r>
              <a:rPr lang="en-US" dirty="0" err="1"/>
              <a:t>Serial.begin</a:t>
            </a:r>
            <a:r>
              <a:rPr lang="en-US" dirty="0"/>
              <a:t>(9600); // Default connection rate for my BT module</a:t>
            </a:r>
          </a:p>
          <a:p>
            <a:r>
              <a:rPr lang="en-US" dirty="0"/>
              <a:t>}</a:t>
            </a:r>
          </a:p>
        </p:txBody>
      </p:sp>
      <p:sp>
        <p:nvSpPr>
          <p:cNvPr id="3" name="CasetăText 2">
            <a:extLst>
              <a:ext uri="{FF2B5EF4-FFF2-40B4-BE49-F238E27FC236}">
                <a16:creationId xmlns:a16="http://schemas.microsoft.com/office/drawing/2014/main" id="{F2EDFFE1-307D-464A-81F2-4701A1B2733B}"/>
              </a:ext>
            </a:extLst>
          </p:cNvPr>
          <p:cNvSpPr txBox="1"/>
          <p:nvPr/>
        </p:nvSpPr>
        <p:spPr>
          <a:xfrm>
            <a:off x="3831770" y="671691"/>
            <a:ext cx="3788229" cy="4801314"/>
          </a:xfrm>
          <a:prstGeom prst="rect">
            <a:avLst/>
          </a:prstGeom>
          <a:noFill/>
        </p:spPr>
        <p:txBody>
          <a:bodyPr wrap="square" rtlCol="0">
            <a:spAutoFit/>
          </a:bodyPr>
          <a:lstStyle/>
          <a:p>
            <a:r>
              <a:rPr lang="en-US" dirty="0" err="1"/>
              <a:t>fire_detected</a:t>
            </a:r>
            <a:r>
              <a:rPr lang="en-US" dirty="0"/>
              <a:t> = </a:t>
            </a:r>
            <a:r>
              <a:rPr lang="en-US" dirty="0" err="1"/>
              <a:t>digitalRead</a:t>
            </a:r>
            <a:r>
              <a:rPr lang="en-US" dirty="0"/>
              <a:t>(</a:t>
            </a:r>
            <a:r>
              <a:rPr lang="en-US" dirty="0" err="1"/>
              <a:t>firesensor</a:t>
            </a:r>
            <a:r>
              <a:rPr lang="en-US" dirty="0"/>
              <a:t>);</a:t>
            </a:r>
          </a:p>
          <a:p>
            <a:r>
              <a:rPr lang="en-US" dirty="0"/>
              <a:t>  </a:t>
            </a:r>
            <a:r>
              <a:rPr lang="en-US" dirty="0" err="1"/>
              <a:t>fire_analog</a:t>
            </a:r>
            <a:r>
              <a:rPr lang="en-US" dirty="0"/>
              <a:t>=</a:t>
            </a:r>
            <a:r>
              <a:rPr lang="en-US" dirty="0" err="1"/>
              <a:t>analogRead</a:t>
            </a:r>
            <a:r>
              <a:rPr lang="en-US" dirty="0"/>
              <a:t>(A0);</a:t>
            </a:r>
          </a:p>
          <a:p>
            <a:r>
              <a:rPr lang="en-US" dirty="0"/>
              <a:t>  </a:t>
            </a:r>
            <a:r>
              <a:rPr lang="en-US" dirty="0" err="1"/>
              <a:t>Serial.print</a:t>
            </a:r>
            <a:r>
              <a:rPr lang="en-US" dirty="0"/>
              <a:t>("A0 value is: ");</a:t>
            </a:r>
          </a:p>
          <a:p>
            <a:r>
              <a:rPr lang="en-US" dirty="0"/>
              <a:t>  </a:t>
            </a:r>
            <a:r>
              <a:rPr lang="en-US" dirty="0" err="1"/>
              <a:t>Serial.println</a:t>
            </a:r>
            <a:r>
              <a:rPr lang="en-US" dirty="0"/>
              <a:t>(</a:t>
            </a:r>
            <a:r>
              <a:rPr lang="en-US" dirty="0" err="1"/>
              <a:t>fire_analog</a:t>
            </a:r>
            <a:r>
              <a:rPr lang="en-US" dirty="0"/>
              <a:t>);</a:t>
            </a:r>
          </a:p>
          <a:p>
            <a:r>
              <a:rPr lang="en-US" dirty="0"/>
              <a:t>  if (</a:t>
            </a:r>
            <a:r>
              <a:rPr lang="en-US" dirty="0" err="1"/>
              <a:t>fire_detected</a:t>
            </a:r>
            <a:r>
              <a:rPr lang="en-US" dirty="0"/>
              <a:t> == 1)</a:t>
            </a:r>
          </a:p>
          <a:p>
            <a:r>
              <a:rPr lang="en-US" dirty="0"/>
              <a:t>  {</a:t>
            </a:r>
          </a:p>
          <a:p>
            <a:r>
              <a:rPr lang="en-US" dirty="0"/>
              <a:t>    </a:t>
            </a:r>
            <a:r>
              <a:rPr lang="en-US" dirty="0" err="1"/>
              <a:t>digitalWrite</a:t>
            </a:r>
            <a:r>
              <a:rPr lang="en-US" dirty="0"/>
              <a:t>(buzzer, HIGH);</a:t>
            </a:r>
          </a:p>
          <a:p>
            <a:endParaRPr lang="en-US" dirty="0"/>
          </a:p>
          <a:p>
            <a:r>
              <a:rPr lang="en-US" dirty="0"/>
              <a:t>    // if the LED is off turn it on and vice-versa:</a:t>
            </a:r>
          </a:p>
          <a:p>
            <a:r>
              <a:rPr lang="en-US" dirty="0"/>
              <a:t>    if (</a:t>
            </a:r>
            <a:r>
              <a:rPr lang="en-US" dirty="0" err="1"/>
              <a:t>blue_ledState</a:t>
            </a:r>
            <a:r>
              <a:rPr lang="en-US" dirty="0"/>
              <a:t> == LOW) {</a:t>
            </a:r>
          </a:p>
          <a:p>
            <a:r>
              <a:rPr lang="en-US" dirty="0"/>
              <a:t>      </a:t>
            </a:r>
            <a:r>
              <a:rPr lang="en-US" dirty="0" err="1"/>
              <a:t>blue_ledState</a:t>
            </a:r>
            <a:r>
              <a:rPr lang="en-US" dirty="0"/>
              <a:t> = HIGH;</a:t>
            </a:r>
          </a:p>
          <a:p>
            <a:r>
              <a:rPr lang="en-US" dirty="0"/>
              <a:t>    } else {</a:t>
            </a:r>
          </a:p>
          <a:p>
            <a:r>
              <a:rPr lang="en-US" dirty="0"/>
              <a:t>      </a:t>
            </a:r>
            <a:r>
              <a:rPr lang="en-US" dirty="0" err="1"/>
              <a:t>blue_ledState</a:t>
            </a:r>
            <a:r>
              <a:rPr lang="en-US" dirty="0"/>
              <a:t> = LOW;</a:t>
            </a:r>
          </a:p>
          <a:p>
            <a:r>
              <a:rPr lang="en-US" dirty="0"/>
              <a:t>    }</a:t>
            </a:r>
          </a:p>
          <a:p>
            <a:endParaRPr lang="en-US" dirty="0"/>
          </a:p>
        </p:txBody>
      </p:sp>
      <p:sp>
        <p:nvSpPr>
          <p:cNvPr id="4" name="CasetăText 3">
            <a:extLst>
              <a:ext uri="{FF2B5EF4-FFF2-40B4-BE49-F238E27FC236}">
                <a16:creationId xmlns:a16="http://schemas.microsoft.com/office/drawing/2014/main" id="{B4953840-FDEB-43F5-9A8F-3F880BF5AF3A}"/>
              </a:ext>
            </a:extLst>
          </p:cNvPr>
          <p:cNvSpPr txBox="1"/>
          <p:nvPr/>
        </p:nvSpPr>
        <p:spPr>
          <a:xfrm>
            <a:off x="7750629" y="535802"/>
            <a:ext cx="3802743" cy="5909310"/>
          </a:xfrm>
          <a:prstGeom prst="rect">
            <a:avLst/>
          </a:prstGeom>
          <a:noFill/>
        </p:spPr>
        <p:txBody>
          <a:bodyPr wrap="square" rtlCol="0">
            <a:spAutoFit/>
          </a:bodyPr>
          <a:lstStyle/>
          <a:p>
            <a:r>
              <a:rPr lang="en-US" dirty="0"/>
              <a:t> // set the LED with the </a:t>
            </a:r>
            <a:r>
              <a:rPr lang="en-US" dirty="0" err="1"/>
              <a:t>ledState</a:t>
            </a:r>
            <a:r>
              <a:rPr lang="en-US" dirty="0"/>
              <a:t> of the variable:</a:t>
            </a:r>
          </a:p>
          <a:p>
            <a:r>
              <a:rPr lang="en-US" dirty="0"/>
              <a:t>    </a:t>
            </a:r>
            <a:r>
              <a:rPr lang="en-US" dirty="0" err="1"/>
              <a:t>digitalWrite</a:t>
            </a:r>
            <a:r>
              <a:rPr lang="en-US" dirty="0"/>
              <a:t>(</a:t>
            </a:r>
            <a:r>
              <a:rPr lang="en-US" dirty="0" err="1"/>
              <a:t>blue_led</a:t>
            </a:r>
            <a:r>
              <a:rPr lang="en-US" dirty="0"/>
              <a:t>, </a:t>
            </a:r>
            <a:r>
              <a:rPr lang="en-US" dirty="0" err="1"/>
              <a:t>blue_ledState</a:t>
            </a:r>
            <a:r>
              <a:rPr lang="en-US" dirty="0"/>
              <a:t>);</a:t>
            </a:r>
          </a:p>
          <a:p>
            <a:r>
              <a:rPr lang="en-US" dirty="0"/>
              <a:t>    </a:t>
            </a:r>
            <a:r>
              <a:rPr lang="en-US" dirty="0" err="1"/>
              <a:t>digitalWrite</a:t>
            </a:r>
            <a:r>
              <a:rPr lang="en-US" dirty="0"/>
              <a:t>(</a:t>
            </a:r>
            <a:r>
              <a:rPr lang="en-US" dirty="0" err="1"/>
              <a:t>red_led</a:t>
            </a:r>
            <a:r>
              <a:rPr lang="en-US" dirty="0"/>
              <a:t>, !(</a:t>
            </a:r>
            <a:r>
              <a:rPr lang="en-US" dirty="0" err="1"/>
              <a:t>blue_ledState</a:t>
            </a:r>
            <a:r>
              <a:rPr lang="en-US" dirty="0"/>
              <a:t>));</a:t>
            </a:r>
          </a:p>
          <a:p>
            <a:r>
              <a:rPr lang="en-US" dirty="0"/>
              <a:t>  }</a:t>
            </a:r>
          </a:p>
          <a:p>
            <a:r>
              <a:rPr lang="en-US" dirty="0"/>
              <a:t>    //</a:t>
            </a:r>
            <a:r>
              <a:rPr lang="en-US" dirty="0" err="1"/>
              <a:t>Serial.println</a:t>
            </a:r>
            <a:r>
              <a:rPr lang="en-US" dirty="0"/>
              <a:t>("fire detected");</a:t>
            </a:r>
          </a:p>
          <a:p>
            <a:r>
              <a:rPr lang="en-US" dirty="0"/>
              <a:t>    </a:t>
            </a:r>
          </a:p>
          <a:p>
            <a:r>
              <a:rPr lang="en-US" dirty="0"/>
              <a:t>  }</a:t>
            </a:r>
          </a:p>
          <a:p>
            <a:r>
              <a:rPr lang="en-US" dirty="0"/>
              <a:t>  else</a:t>
            </a:r>
          </a:p>
          <a:p>
            <a:r>
              <a:rPr lang="en-US" dirty="0"/>
              <a:t>  {</a:t>
            </a:r>
          </a:p>
          <a:p>
            <a:r>
              <a:rPr lang="en-US" dirty="0"/>
              <a:t>    </a:t>
            </a:r>
            <a:r>
              <a:rPr lang="en-US" dirty="0" err="1"/>
              <a:t>digitalWrite</a:t>
            </a:r>
            <a:r>
              <a:rPr lang="en-US" dirty="0"/>
              <a:t>(buzzer, LOW);</a:t>
            </a:r>
          </a:p>
          <a:p>
            <a:r>
              <a:rPr lang="en-US" dirty="0"/>
              <a:t>    </a:t>
            </a:r>
            <a:r>
              <a:rPr lang="en-US" dirty="0" err="1"/>
              <a:t>digitalWrite</a:t>
            </a:r>
            <a:r>
              <a:rPr lang="en-US" dirty="0"/>
              <a:t>(</a:t>
            </a:r>
            <a:r>
              <a:rPr lang="en-US" dirty="0" err="1"/>
              <a:t>blue_led</a:t>
            </a:r>
            <a:r>
              <a:rPr lang="en-US" dirty="0"/>
              <a:t>, LOW);</a:t>
            </a:r>
          </a:p>
          <a:p>
            <a:r>
              <a:rPr lang="en-US" dirty="0"/>
              <a:t>    </a:t>
            </a:r>
            <a:r>
              <a:rPr lang="en-US" dirty="0" err="1"/>
              <a:t>digitalWrite</a:t>
            </a:r>
            <a:r>
              <a:rPr lang="en-US" dirty="0"/>
              <a:t>(</a:t>
            </a:r>
            <a:r>
              <a:rPr lang="en-US" dirty="0" err="1"/>
              <a:t>red_led</a:t>
            </a:r>
            <a:r>
              <a:rPr lang="en-US" dirty="0"/>
              <a:t>, LOW);</a:t>
            </a:r>
          </a:p>
          <a:p>
            <a:r>
              <a:rPr lang="en-US" dirty="0"/>
              <a:t>    //</a:t>
            </a:r>
            <a:r>
              <a:rPr lang="en-US" dirty="0" err="1"/>
              <a:t>Serial.println</a:t>
            </a:r>
            <a:r>
              <a:rPr lang="en-US" dirty="0"/>
              <a:t>("fire not detected");</a:t>
            </a:r>
          </a:p>
          <a:p>
            <a:r>
              <a:rPr lang="en-US" dirty="0"/>
              <a:t>  }</a:t>
            </a:r>
          </a:p>
          <a:p>
            <a:r>
              <a:rPr lang="en-US" dirty="0"/>
              <a:t>  </a:t>
            </a:r>
            <a:r>
              <a:rPr lang="en-US" dirty="0" err="1"/>
              <a:t>Serial.println</a:t>
            </a:r>
            <a:r>
              <a:rPr lang="en-US" dirty="0"/>
              <a:t>(</a:t>
            </a:r>
            <a:r>
              <a:rPr lang="en-US" dirty="0" err="1"/>
              <a:t>fire_detected</a:t>
            </a:r>
            <a:r>
              <a:rPr lang="en-US" dirty="0"/>
              <a:t>);</a:t>
            </a:r>
          </a:p>
          <a:p>
            <a:r>
              <a:rPr lang="en-US" dirty="0"/>
              <a:t>  if(</a:t>
            </a:r>
            <a:r>
              <a:rPr lang="en-US" dirty="0" err="1"/>
              <a:t>Serial.available</a:t>
            </a:r>
            <a:r>
              <a:rPr lang="en-US" dirty="0"/>
              <a:t>() &gt; 0){</a:t>
            </a:r>
          </a:p>
          <a:p>
            <a:r>
              <a:rPr lang="en-US" dirty="0"/>
              <a:t> char state = </a:t>
            </a:r>
            <a:r>
              <a:rPr lang="en-US" dirty="0" err="1"/>
              <a:t>Serial.read</a:t>
            </a:r>
            <a:r>
              <a:rPr lang="en-US" dirty="0"/>
              <a:t>();</a:t>
            </a:r>
          </a:p>
        </p:txBody>
      </p:sp>
      <p:cxnSp>
        <p:nvCxnSpPr>
          <p:cNvPr id="5" name="Conector drept 4">
            <a:extLst>
              <a:ext uri="{FF2B5EF4-FFF2-40B4-BE49-F238E27FC236}">
                <a16:creationId xmlns:a16="http://schemas.microsoft.com/office/drawing/2014/main" id="{B0DBA14D-2880-4B94-ACF3-9DE051A7FEBB}"/>
              </a:ext>
            </a:extLst>
          </p:cNvPr>
          <p:cNvCxnSpPr/>
          <p:nvPr/>
        </p:nvCxnSpPr>
        <p:spPr>
          <a:xfrm>
            <a:off x="3643087" y="1183298"/>
            <a:ext cx="0" cy="4862286"/>
          </a:xfrm>
          <a:prstGeom prst="line">
            <a:avLst/>
          </a:prstGeom>
        </p:spPr>
        <p:style>
          <a:lnRef idx="1">
            <a:schemeClr val="dk1"/>
          </a:lnRef>
          <a:fillRef idx="0">
            <a:schemeClr val="dk1"/>
          </a:fillRef>
          <a:effectRef idx="0">
            <a:schemeClr val="dk1"/>
          </a:effectRef>
          <a:fontRef idx="minor">
            <a:schemeClr val="tx1"/>
          </a:fontRef>
        </p:style>
      </p:cxnSp>
      <p:cxnSp>
        <p:nvCxnSpPr>
          <p:cNvPr id="6" name="Conector drept 5">
            <a:extLst>
              <a:ext uri="{FF2B5EF4-FFF2-40B4-BE49-F238E27FC236}">
                <a16:creationId xmlns:a16="http://schemas.microsoft.com/office/drawing/2014/main" id="{EF315C5E-1E9C-4A4E-A456-D47D4FBB0262}"/>
              </a:ext>
            </a:extLst>
          </p:cNvPr>
          <p:cNvCxnSpPr/>
          <p:nvPr/>
        </p:nvCxnSpPr>
        <p:spPr>
          <a:xfrm>
            <a:off x="7619999" y="1183298"/>
            <a:ext cx="0" cy="48622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24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FFF58CB2-241C-4007-B9C6-FDF51C30967D}"/>
              </a:ext>
            </a:extLst>
          </p:cNvPr>
          <p:cNvSpPr txBox="1"/>
          <p:nvPr/>
        </p:nvSpPr>
        <p:spPr>
          <a:xfrm>
            <a:off x="1015999" y="1028343"/>
            <a:ext cx="8897257" cy="4801314"/>
          </a:xfrm>
          <a:prstGeom prst="rect">
            <a:avLst/>
          </a:prstGeom>
          <a:noFill/>
        </p:spPr>
        <p:txBody>
          <a:bodyPr wrap="square" rtlCol="0">
            <a:spAutoFit/>
          </a:bodyPr>
          <a:lstStyle/>
          <a:p>
            <a:r>
              <a:rPr lang="en-US" dirty="0"/>
              <a:t> switch(state)</a:t>
            </a:r>
          </a:p>
          <a:p>
            <a:r>
              <a:rPr lang="en-US" dirty="0"/>
              <a:t>  {</a:t>
            </a:r>
          </a:p>
          <a:p>
            <a:r>
              <a:rPr lang="en-US" dirty="0"/>
              <a:t>    case 'A' :{</a:t>
            </a:r>
            <a:r>
              <a:rPr lang="en-US" dirty="0" err="1"/>
              <a:t>Serial.println</a:t>
            </a:r>
            <a:r>
              <a:rPr lang="en-US" dirty="0"/>
              <a:t>("</a:t>
            </a:r>
            <a:r>
              <a:rPr lang="en-US" dirty="0" err="1"/>
              <a:t>masina</a:t>
            </a:r>
            <a:r>
              <a:rPr lang="en-US" dirty="0"/>
              <a:t> </a:t>
            </a:r>
            <a:r>
              <a:rPr lang="en-US" dirty="0" err="1"/>
              <a:t>inainte</a:t>
            </a:r>
            <a:r>
              <a:rPr lang="en-US" dirty="0"/>
              <a:t> </a:t>
            </a:r>
            <a:r>
              <a:rPr lang="en-US" dirty="0" err="1"/>
              <a:t>viteza</a:t>
            </a:r>
            <a:r>
              <a:rPr lang="en-US" dirty="0"/>
              <a:t>");</a:t>
            </a:r>
            <a:r>
              <a:rPr lang="en-US" dirty="0" err="1"/>
              <a:t>masinaINAINTEviteza</a:t>
            </a:r>
            <a:r>
              <a:rPr lang="en-US" dirty="0"/>
              <a:t>();break;}</a:t>
            </a:r>
          </a:p>
          <a:p>
            <a:r>
              <a:rPr lang="en-US" dirty="0"/>
              <a:t>    case 'B' :{</a:t>
            </a:r>
            <a:r>
              <a:rPr lang="en-US" dirty="0" err="1"/>
              <a:t>Serial.println</a:t>
            </a:r>
            <a:r>
              <a:rPr lang="en-US" dirty="0"/>
              <a:t>("</a:t>
            </a:r>
            <a:r>
              <a:rPr lang="en-US" dirty="0" err="1"/>
              <a:t>masina</a:t>
            </a:r>
            <a:r>
              <a:rPr lang="en-US" dirty="0"/>
              <a:t> </a:t>
            </a:r>
            <a:r>
              <a:rPr lang="en-US" dirty="0" err="1"/>
              <a:t>inainte</a:t>
            </a:r>
            <a:r>
              <a:rPr lang="en-US" dirty="0"/>
              <a:t> </a:t>
            </a:r>
            <a:r>
              <a:rPr lang="en-US" dirty="0" err="1"/>
              <a:t>incet</a:t>
            </a:r>
            <a:r>
              <a:rPr lang="en-US" dirty="0"/>
              <a:t>");</a:t>
            </a:r>
            <a:r>
              <a:rPr lang="en-US" dirty="0" err="1"/>
              <a:t>masinaINAINTEincet</a:t>
            </a:r>
            <a:r>
              <a:rPr lang="en-US" dirty="0"/>
              <a:t>();break;}</a:t>
            </a:r>
          </a:p>
          <a:p>
            <a:r>
              <a:rPr lang="en-US" dirty="0"/>
              <a:t>    case 'C' :{</a:t>
            </a:r>
            <a:r>
              <a:rPr lang="en-US" dirty="0" err="1"/>
              <a:t>Serial.println</a:t>
            </a:r>
            <a:r>
              <a:rPr lang="en-US" dirty="0"/>
              <a:t>("</a:t>
            </a:r>
            <a:r>
              <a:rPr lang="en-US" dirty="0" err="1"/>
              <a:t>masina</a:t>
            </a:r>
            <a:r>
              <a:rPr lang="en-US" dirty="0"/>
              <a:t> </a:t>
            </a:r>
            <a:r>
              <a:rPr lang="en-US" dirty="0" err="1"/>
              <a:t>frana</a:t>
            </a:r>
            <a:r>
              <a:rPr lang="en-US" dirty="0"/>
              <a:t>");</a:t>
            </a:r>
            <a:r>
              <a:rPr lang="en-US" dirty="0" err="1"/>
              <a:t>masinaFRANA</a:t>
            </a:r>
            <a:r>
              <a:rPr lang="en-US" dirty="0"/>
              <a:t>();break;}</a:t>
            </a:r>
          </a:p>
          <a:p>
            <a:r>
              <a:rPr lang="en-US" dirty="0"/>
              <a:t>    case 'D' :{</a:t>
            </a:r>
            <a:r>
              <a:rPr lang="en-US" dirty="0" err="1"/>
              <a:t>Serial.println</a:t>
            </a:r>
            <a:r>
              <a:rPr lang="en-US" dirty="0"/>
              <a:t>("</a:t>
            </a:r>
            <a:r>
              <a:rPr lang="en-US" dirty="0" err="1"/>
              <a:t>masina</a:t>
            </a:r>
            <a:r>
              <a:rPr lang="en-US" dirty="0"/>
              <a:t> </a:t>
            </a:r>
            <a:r>
              <a:rPr lang="en-US" dirty="0" err="1"/>
              <a:t>inapoi</a:t>
            </a:r>
            <a:r>
              <a:rPr lang="en-US" dirty="0"/>
              <a:t>");</a:t>
            </a:r>
            <a:r>
              <a:rPr lang="en-US" dirty="0" err="1"/>
              <a:t>masinaINAPOI</a:t>
            </a:r>
            <a:r>
              <a:rPr lang="en-US" dirty="0"/>
              <a:t>();break;}</a:t>
            </a:r>
          </a:p>
          <a:p>
            <a:r>
              <a:rPr lang="en-US" dirty="0"/>
              <a:t>    case 'E' :{</a:t>
            </a:r>
            <a:r>
              <a:rPr lang="en-US" dirty="0" err="1"/>
              <a:t>Serial.println</a:t>
            </a:r>
            <a:r>
              <a:rPr lang="en-US" dirty="0"/>
              <a:t>("</a:t>
            </a:r>
            <a:r>
              <a:rPr lang="en-US" dirty="0" err="1"/>
              <a:t>stanga</a:t>
            </a:r>
            <a:r>
              <a:rPr lang="en-US" dirty="0"/>
              <a:t> tare");</a:t>
            </a:r>
            <a:r>
              <a:rPr lang="en-US" dirty="0" err="1"/>
              <a:t>masinastangatare</a:t>
            </a:r>
            <a:r>
              <a:rPr lang="en-US" dirty="0"/>
              <a:t>();break;}</a:t>
            </a:r>
          </a:p>
          <a:p>
            <a:r>
              <a:rPr lang="en-US" dirty="0"/>
              <a:t>    case 'F' :{</a:t>
            </a:r>
            <a:r>
              <a:rPr lang="en-US" dirty="0" err="1"/>
              <a:t>Serial.println</a:t>
            </a:r>
            <a:r>
              <a:rPr lang="en-US" dirty="0"/>
              <a:t>("</a:t>
            </a:r>
            <a:r>
              <a:rPr lang="en-US" dirty="0" err="1"/>
              <a:t>dreapta</a:t>
            </a:r>
            <a:r>
              <a:rPr lang="en-US" dirty="0"/>
              <a:t> tare");</a:t>
            </a:r>
            <a:r>
              <a:rPr lang="en-US" dirty="0" err="1"/>
              <a:t>masinadreaptatare</a:t>
            </a:r>
            <a:r>
              <a:rPr lang="en-US" dirty="0"/>
              <a:t>();break;}</a:t>
            </a:r>
          </a:p>
          <a:p>
            <a:r>
              <a:rPr lang="en-US" dirty="0"/>
              <a:t>    case 'G' :{</a:t>
            </a:r>
            <a:r>
              <a:rPr lang="en-US" dirty="0" err="1"/>
              <a:t>Serial.println</a:t>
            </a:r>
            <a:r>
              <a:rPr lang="en-US" dirty="0"/>
              <a:t>("</a:t>
            </a:r>
            <a:r>
              <a:rPr lang="en-US" dirty="0" err="1"/>
              <a:t>stanga</a:t>
            </a:r>
            <a:r>
              <a:rPr lang="en-US" dirty="0"/>
              <a:t> </a:t>
            </a:r>
            <a:r>
              <a:rPr lang="en-US" dirty="0" err="1"/>
              <a:t>incet</a:t>
            </a:r>
            <a:r>
              <a:rPr lang="en-US" dirty="0"/>
              <a:t>");</a:t>
            </a:r>
            <a:r>
              <a:rPr lang="en-US" dirty="0" err="1"/>
              <a:t>motorAincet</a:t>
            </a:r>
            <a:r>
              <a:rPr lang="en-US" dirty="0"/>
              <a:t>();break;}</a:t>
            </a:r>
          </a:p>
          <a:p>
            <a:r>
              <a:rPr lang="en-US" dirty="0"/>
              <a:t>    case 'H' :{</a:t>
            </a:r>
            <a:r>
              <a:rPr lang="en-US" dirty="0" err="1"/>
              <a:t>Serial.println</a:t>
            </a:r>
            <a:r>
              <a:rPr lang="en-US" dirty="0"/>
              <a:t>("</a:t>
            </a:r>
            <a:r>
              <a:rPr lang="en-US" dirty="0" err="1"/>
              <a:t>dreapta</a:t>
            </a:r>
            <a:r>
              <a:rPr lang="en-US" dirty="0"/>
              <a:t> </a:t>
            </a:r>
            <a:r>
              <a:rPr lang="en-US" dirty="0" err="1"/>
              <a:t>incet</a:t>
            </a:r>
            <a:r>
              <a:rPr lang="en-US" dirty="0"/>
              <a:t>");</a:t>
            </a:r>
            <a:r>
              <a:rPr lang="en-US" dirty="0" err="1"/>
              <a:t>motorBincet</a:t>
            </a:r>
            <a:r>
              <a:rPr lang="en-US" dirty="0"/>
              <a:t>();break;}</a:t>
            </a:r>
          </a:p>
          <a:p>
            <a:r>
              <a:rPr lang="en-US" dirty="0"/>
              <a:t>    //case 'K' :{</a:t>
            </a:r>
            <a:r>
              <a:rPr lang="en-US" dirty="0" err="1"/>
              <a:t>Serial.println</a:t>
            </a:r>
            <a:r>
              <a:rPr lang="en-US" dirty="0"/>
              <a:t>("</a:t>
            </a:r>
            <a:r>
              <a:rPr lang="en-US" dirty="0" err="1"/>
              <a:t>pompa</a:t>
            </a:r>
            <a:r>
              <a:rPr lang="en-US" dirty="0"/>
              <a:t> </a:t>
            </a:r>
            <a:r>
              <a:rPr lang="en-US" dirty="0" err="1"/>
              <a:t>pornita</a:t>
            </a:r>
            <a:r>
              <a:rPr lang="en-US" dirty="0"/>
              <a:t>");</a:t>
            </a:r>
            <a:r>
              <a:rPr lang="en-US" dirty="0" err="1"/>
              <a:t>pompaStop</a:t>
            </a:r>
            <a:r>
              <a:rPr lang="en-US" dirty="0"/>
              <a:t>();break;}</a:t>
            </a:r>
          </a:p>
          <a:p>
            <a:r>
              <a:rPr lang="en-US" dirty="0"/>
              <a:t>    //case 'L' :{</a:t>
            </a:r>
            <a:r>
              <a:rPr lang="en-US" dirty="0" err="1"/>
              <a:t>Serial.println</a:t>
            </a:r>
            <a:r>
              <a:rPr lang="en-US" dirty="0"/>
              <a:t>("</a:t>
            </a:r>
            <a:r>
              <a:rPr lang="en-US" dirty="0" err="1"/>
              <a:t>pompa</a:t>
            </a:r>
            <a:r>
              <a:rPr lang="en-US" dirty="0"/>
              <a:t> </a:t>
            </a:r>
            <a:r>
              <a:rPr lang="en-US" dirty="0" err="1"/>
              <a:t>oprita</a:t>
            </a:r>
            <a:r>
              <a:rPr lang="en-US" dirty="0"/>
              <a:t>");</a:t>
            </a:r>
            <a:r>
              <a:rPr lang="en-US" dirty="0" err="1"/>
              <a:t>pompaStart</a:t>
            </a:r>
            <a:r>
              <a:rPr lang="en-US" dirty="0"/>
              <a:t>();break;}</a:t>
            </a:r>
          </a:p>
          <a:p>
            <a:r>
              <a:rPr lang="en-US" dirty="0"/>
              <a:t>    default : break;</a:t>
            </a:r>
          </a:p>
          <a:p>
            <a:r>
              <a:rPr lang="en-US" dirty="0"/>
              <a:t>  }</a:t>
            </a:r>
          </a:p>
          <a:p>
            <a:r>
              <a:rPr lang="en-US" dirty="0"/>
              <a:t>  }</a:t>
            </a:r>
          </a:p>
          <a:p>
            <a:r>
              <a:rPr lang="en-US" dirty="0"/>
              <a:t>  delay(50);</a:t>
            </a:r>
          </a:p>
          <a:p>
            <a:r>
              <a:rPr lang="en-US" dirty="0"/>
              <a:t>}</a:t>
            </a:r>
          </a:p>
        </p:txBody>
      </p:sp>
    </p:spTree>
    <p:extLst>
      <p:ext uri="{BB962C8B-B14F-4D97-AF65-F5344CB8AC3E}">
        <p14:creationId xmlns:p14="http://schemas.microsoft.com/office/powerpoint/2010/main" val="3976429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FC35ABAD-2FD8-4B20-AE1C-5DB077CE6286}"/>
              </a:ext>
            </a:extLst>
          </p:cNvPr>
          <p:cNvSpPr txBox="1"/>
          <p:nvPr/>
        </p:nvSpPr>
        <p:spPr>
          <a:xfrm>
            <a:off x="1480458" y="1016000"/>
            <a:ext cx="7184571" cy="646331"/>
          </a:xfrm>
          <a:prstGeom prst="rect">
            <a:avLst/>
          </a:prstGeom>
          <a:noFill/>
        </p:spPr>
        <p:txBody>
          <a:bodyPr wrap="square" rtlCol="0">
            <a:spAutoFit/>
          </a:bodyPr>
          <a:lstStyle/>
          <a:p>
            <a:r>
              <a:rPr lang="ro-RO" sz="3600" b="1" i="1">
                <a:effectLst>
                  <a:outerShdw blurRad="38100" dist="38100" dir="2700000" algn="tl">
                    <a:srgbClr val="000000">
                      <a:alpha val="43137"/>
                    </a:srgbClr>
                  </a:outerShdw>
                </a:effectLst>
              </a:rPr>
              <a:t>Bluetooth </a:t>
            </a:r>
            <a:r>
              <a:rPr lang="en-US" sz="3600" b="1" i="1">
                <a:effectLst>
                  <a:outerShdw blurRad="38100" dist="38100" dir="2700000" algn="tl">
                    <a:srgbClr val="000000">
                      <a:alpha val="43137"/>
                    </a:srgbClr>
                  </a:outerShdw>
                </a:effectLst>
              </a:rPr>
              <a:t>Control</a:t>
            </a:r>
            <a:endParaRPr lang="en-US" sz="3600" b="1" i="1" dirty="0">
              <a:effectLst>
                <a:outerShdw blurRad="38100" dist="38100" dir="2700000" algn="tl">
                  <a:srgbClr val="000000">
                    <a:alpha val="43137"/>
                  </a:srgbClr>
                </a:outerShdw>
              </a:effectLst>
            </a:endParaRPr>
          </a:p>
        </p:txBody>
      </p:sp>
      <p:pic>
        <p:nvPicPr>
          <p:cNvPr id="4" name="Imagine 3">
            <a:extLst>
              <a:ext uri="{FF2B5EF4-FFF2-40B4-BE49-F238E27FC236}">
                <a16:creationId xmlns:a16="http://schemas.microsoft.com/office/drawing/2014/main" id="{6E720571-FB74-48BD-A31F-4FAA22D8E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061" y="629020"/>
            <a:ext cx="3537313" cy="5599960"/>
          </a:xfrm>
          <a:prstGeom prst="rect">
            <a:avLst/>
          </a:prstGeom>
        </p:spPr>
      </p:pic>
      <p:sp>
        <p:nvSpPr>
          <p:cNvPr id="5" name="CasetăText 4">
            <a:extLst>
              <a:ext uri="{FF2B5EF4-FFF2-40B4-BE49-F238E27FC236}">
                <a16:creationId xmlns:a16="http://schemas.microsoft.com/office/drawing/2014/main" id="{7D852F36-B0AD-41A9-BB04-145D5C9764D4}"/>
              </a:ext>
            </a:extLst>
          </p:cNvPr>
          <p:cNvSpPr txBox="1"/>
          <p:nvPr/>
        </p:nvSpPr>
        <p:spPr>
          <a:xfrm>
            <a:off x="1120877" y="2359742"/>
            <a:ext cx="4975123" cy="1754326"/>
          </a:xfrm>
          <a:prstGeom prst="rect">
            <a:avLst/>
          </a:prstGeom>
          <a:noFill/>
        </p:spPr>
        <p:txBody>
          <a:bodyPr wrap="square" rtlCol="0">
            <a:spAutoFit/>
          </a:bodyPr>
          <a:lstStyle/>
          <a:p>
            <a:pPr algn="just"/>
            <a:r>
              <a:rPr lang="en-US" dirty="0"/>
              <a:t>	The fire truck is controlled using an Android application created with MIT App Inventor. In this scope we also added an </a:t>
            </a:r>
            <a:r>
              <a:rPr lang="en-US" dirty="0" err="1"/>
              <a:t>bluetooth</a:t>
            </a:r>
            <a:r>
              <a:rPr lang="en-US" dirty="0"/>
              <a:t> module.</a:t>
            </a:r>
          </a:p>
          <a:p>
            <a:endParaRPr lang="en-US" dirty="0"/>
          </a:p>
          <a:p>
            <a:r>
              <a:rPr lang="en-US" dirty="0"/>
              <a:t>                                    The interface looks like this:</a:t>
            </a:r>
          </a:p>
        </p:txBody>
      </p:sp>
    </p:spTree>
    <p:extLst>
      <p:ext uri="{BB962C8B-B14F-4D97-AF65-F5344CB8AC3E}">
        <p14:creationId xmlns:p14="http://schemas.microsoft.com/office/powerpoint/2010/main" val="2913443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2A03ACB4-B118-4FA0-BE9B-3886C29B0B64}"/>
              </a:ext>
            </a:extLst>
          </p:cNvPr>
          <p:cNvSpPr txBox="1"/>
          <p:nvPr/>
        </p:nvSpPr>
        <p:spPr>
          <a:xfrm>
            <a:off x="1262743" y="841829"/>
            <a:ext cx="7082972" cy="1477328"/>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effectLst>
              </a:rPr>
              <a:t>Further developments</a:t>
            </a:r>
          </a:p>
          <a:p>
            <a:endParaRPr lang="en-US" sz="3600" b="1" i="1"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	- Making the water pump work;</a:t>
            </a:r>
          </a:p>
        </p:txBody>
      </p:sp>
      <p:sp>
        <p:nvSpPr>
          <p:cNvPr id="3" name="CasetăText 2">
            <a:extLst>
              <a:ext uri="{FF2B5EF4-FFF2-40B4-BE49-F238E27FC236}">
                <a16:creationId xmlns:a16="http://schemas.microsoft.com/office/drawing/2014/main" id="{20A7F1E1-78CE-4CED-B764-AC6A1602263E}"/>
              </a:ext>
            </a:extLst>
          </p:cNvPr>
          <p:cNvSpPr txBox="1"/>
          <p:nvPr/>
        </p:nvSpPr>
        <p:spPr>
          <a:xfrm>
            <a:off x="1262743" y="3561021"/>
            <a:ext cx="5950857" cy="646331"/>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effectLst>
              </a:rPr>
              <a:t>Project demonstration</a:t>
            </a:r>
          </a:p>
        </p:txBody>
      </p:sp>
    </p:spTree>
    <p:extLst>
      <p:ext uri="{BB962C8B-B14F-4D97-AF65-F5344CB8AC3E}">
        <p14:creationId xmlns:p14="http://schemas.microsoft.com/office/powerpoint/2010/main" val="122808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FC7602ED-954D-4FB7-84F4-D29EB05A609F}"/>
              </a:ext>
            </a:extLst>
          </p:cNvPr>
          <p:cNvSpPr txBox="1"/>
          <p:nvPr/>
        </p:nvSpPr>
        <p:spPr>
          <a:xfrm>
            <a:off x="1248228" y="1509486"/>
            <a:ext cx="9695543" cy="923330"/>
          </a:xfrm>
          <a:prstGeom prst="rect">
            <a:avLst/>
          </a:prstGeom>
          <a:noFill/>
        </p:spPr>
        <p:txBody>
          <a:bodyPr wrap="square" rtlCol="0">
            <a:spAutoFit/>
          </a:bodyPr>
          <a:lstStyle/>
          <a:p>
            <a:r>
              <a:rPr lang="en-US" sz="5400" b="1" dirty="0">
                <a:effectLst>
                  <a:outerShdw blurRad="38100" dist="38100" dir="2700000" algn="tl">
                    <a:srgbClr val="000000">
                      <a:alpha val="43137"/>
                    </a:srgbClr>
                  </a:outerShdw>
                </a:effectLst>
              </a:rPr>
              <a:t>Thank you for your attention!</a:t>
            </a:r>
          </a:p>
        </p:txBody>
      </p:sp>
      <p:pic>
        <p:nvPicPr>
          <p:cNvPr id="6" name="Imagine 5">
            <a:extLst>
              <a:ext uri="{FF2B5EF4-FFF2-40B4-BE49-F238E27FC236}">
                <a16:creationId xmlns:a16="http://schemas.microsoft.com/office/drawing/2014/main" id="{E81BAE34-AF22-48EB-9410-151C42064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902" y="3109439"/>
            <a:ext cx="2522196" cy="2631491"/>
          </a:xfrm>
          <a:prstGeom prst="rect">
            <a:avLst/>
          </a:prstGeom>
        </p:spPr>
      </p:pic>
    </p:spTree>
    <p:extLst>
      <p:ext uri="{BB962C8B-B14F-4D97-AF65-F5344CB8AC3E}">
        <p14:creationId xmlns:p14="http://schemas.microsoft.com/office/powerpoint/2010/main" val="135866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2F68614C-8DFD-425C-ADDB-2849D76AD466}"/>
              </a:ext>
            </a:extLst>
          </p:cNvPr>
          <p:cNvSpPr txBox="1"/>
          <p:nvPr/>
        </p:nvSpPr>
        <p:spPr>
          <a:xfrm>
            <a:off x="1017639" y="914400"/>
            <a:ext cx="8450826" cy="646331"/>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effectLst>
              </a:rPr>
              <a:t>Table of contents</a:t>
            </a:r>
          </a:p>
        </p:txBody>
      </p:sp>
      <p:sp>
        <p:nvSpPr>
          <p:cNvPr id="6" name="CasetăText 5">
            <a:extLst>
              <a:ext uri="{FF2B5EF4-FFF2-40B4-BE49-F238E27FC236}">
                <a16:creationId xmlns:a16="http://schemas.microsoft.com/office/drawing/2014/main" id="{6DAEA80E-40C5-46B9-8E01-984B20B0C57F}"/>
              </a:ext>
            </a:extLst>
          </p:cNvPr>
          <p:cNvSpPr txBox="1"/>
          <p:nvPr/>
        </p:nvSpPr>
        <p:spPr>
          <a:xfrm>
            <a:off x="1514636" y="1951672"/>
            <a:ext cx="7953829" cy="553997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ro-RO" sz="2400" dirty="0" err="1"/>
              <a:t>Components</a:t>
            </a:r>
            <a:endParaRPr lang="en-US" sz="2400" dirty="0"/>
          </a:p>
          <a:p>
            <a:pPr marL="285750" indent="-285750">
              <a:lnSpc>
                <a:spcPct val="200000"/>
              </a:lnSpc>
              <a:buFont typeface="Arial" panose="020B0604020202020204" pitchFamily="34" charset="0"/>
              <a:buChar char="•"/>
            </a:pPr>
            <a:r>
              <a:rPr lang="en-US" sz="2400" dirty="0"/>
              <a:t>Arduino code</a:t>
            </a:r>
          </a:p>
          <a:p>
            <a:pPr marL="285750" indent="-285750">
              <a:lnSpc>
                <a:spcPct val="200000"/>
              </a:lnSpc>
              <a:buFont typeface="Arial" panose="020B0604020202020204" pitchFamily="34" charset="0"/>
              <a:buChar char="•"/>
            </a:pPr>
            <a:r>
              <a:rPr lang="ro-RO" sz="2400" dirty="0"/>
              <a:t>Bluetooth control</a:t>
            </a:r>
            <a:endParaRPr lang="en-US" sz="2400" dirty="0"/>
          </a:p>
          <a:p>
            <a:pPr marL="285750" indent="-285750">
              <a:lnSpc>
                <a:spcPct val="200000"/>
              </a:lnSpc>
              <a:buFont typeface="Arial" panose="020B0604020202020204" pitchFamily="34" charset="0"/>
              <a:buChar char="•"/>
            </a:pPr>
            <a:r>
              <a:rPr lang="en-US" sz="2400" dirty="0"/>
              <a:t>Further developments</a:t>
            </a:r>
          </a:p>
          <a:p>
            <a:pPr marL="285750" indent="-285750">
              <a:lnSpc>
                <a:spcPct val="200000"/>
              </a:lnSpc>
              <a:buFont typeface="Arial" panose="020B0604020202020204" pitchFamily="34" charset="0"/>
              <a:buChar char="•"/>
            </a:pPr>
            <a:r>
              <a:rPr lang="en-US" sz="2400" dirty="0"/>
              <a:t>Project demonstration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ro-RO" sz="2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673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8C103670-F3D3-4532-A224-E3F346B8E69D}"/>
              </a:ext>
            </a:extLst>
          </p:cNvPr>
          <p:cNvSpPr txBox="1"/>
          <p:nvPr/>
        </p:nvSpPr>
        <p:spPr>
          <a:xfrm>
            <a:off x="689429" y="841829"/>
            <a:ext cx="6856431" cy="6093976"/>
          </a:xfrm>
          <a:prstGeom prst="rect">
            <a:avLst/>
          </a:prstGeom>
          <a:noFill/>
        </p:spPr>
        <p:txBody>
          <a:bodyPr wrap="square" rtlCol="0">
            <a:spAutoFit/>
          </a:bodyPr>
          <a:lstStyle/>
          <a:p>
            <a:r>
              <a:rPr lang="ro-RO" sz="3600" b="1" i="1" dirty="0">
                <a:effectLst>
                  <a:outerShdw blurRad="38100" dist="38100" dir="2700000" algn="tl">
                    <a:srgbClr val="000000">
                      <a:alpha val="43137"/>
                    </a:srgbClr>
                  </a:outerShdw>
                </a:effectLst>
              </a:rPr>
              <a:t>	</a:t>
            </a:r>
            <a:r>
              <a:rPr lang="ro-RO" sz="3600" b="1" i="1" dirty="0" err="1">
                <a:effectLst>
                  <a:outerShdw blurRad="38100" dist="38100" dir="2700000" algn="tl">
                    <a:srgbClr val="000000">
                      <a:alpha val="43137"/>
                    </a:srgbClr>
                  </a:outerShdw>
                </a:effectLst>
              </a:rPr>
              <a:t>Components</a:t>
            </a:r>
            <a:r>
              <a:rPr lang="ro-RO" sz="3600" b="1" i="1" dirty="0">
                <a:effectLst>
                  <a:outerShdw blurRad="38100" dist="38100" dir="2700000" algn="tl">
                    <a:srgbClr val="000000">
                      <a:alpha val="43137"/>
                    </a:srgbClr>
                  </a:outerShdw>
                </a:effectLst>
              </a:rPr>
              <a:t> </a:t>
            </a:r>
            <a:r>
              <a:rPr lang="ro-RO" sz="3600" b="1" i="1" dirty="0" err="1">
                <a:effectLst>
                  <a:outerShdw blurRad="38100" dist="38100" dir="2700000" algn="tl">
                    <a:srgbClr val="000000">
                      <a:alpha val="43137"/>
                    </a:srgbClr>
                  </a:outerShdw>
                </a:effectLst>
              </a:rPr>
              <a:t>used</a:t>
            </a:r>
            <a:endParaRPr lang="ro-RO" sz="3600" b="1" i="1" dirty="0">
              <a:effectLst>
                <a:outerShdw blurRad="38100" dist="38100" dir="2700000" algn="tl">
                  <a:srgbClr val="000000">
                    <a:alpha val="43137"/>
                  </a:srgbClr>
                </a:outerShdw>
              </a:effectLst>
            </a:endParaRPr>
          </a:p>
          <a:p>
            <a:pPr marL="514350" indent="-514350">
              <a:buAutoNum type="arabicPeriod"/>
            </a:pPr>
            <a:endParaRPr lang="ro-RO" sz="3200" i="1" dirty="0">
              <a:effectLst>
                <a:outerShdw blurRad="38100" dist="38100" dir="2700000" algn="tl">
                  <a:srgbClr val="000000">
                    <a:alpha val="43137"/>
                  </a:srgbClr>
                </a:outerShdw>
              </a:effectLst>
            </a:endParaRPr>
          </a:p>
          <a:p>
            <a:pPr marL="342900" indent="-342900">
              <a:buFontTx/>
              <a:buChar char="-"/>
            </a:pPr>
            <a:r>
              <a:rPr lang="ro-RO" sz="2800" i="1" dirty="0" err="1">
                <a:effectLst>
                  <a:outerShdw blurRad="38100" dist="38100" dir="2700000" algn="tl">
                    <a:srgbClr val="000000">
                      <a:alpha val="43137"/>
                    </a:srgbClr>
                  </a:outerShdw>
                </a:effectLst>
              </a:rPr>
              <a:t>Arduino</a:t>
            </a:r>
            <a:r>
              <a:rPr lang="ro-RO" sz="2800" i="1" dirty="0">
                <a:effectLst>
                  <a:outerShdw blurRad="38100" dist="38100" dir="2700000" algn="tl">
                    <a:srgbClr val="000000">
                      <a:alpha val="43137"/>
                    </a:srgbClr>
                  </a:outerShdw>
                </a:effectLst>
              </a:rPr>
              <a:t> </a:t>
            </a:r>
            <a:r>
              <a:rPr lang="ro-RO" sz="2800" i="1" dirty="0" err="1">
                <a:effectLst>
                  <a:outerShdw blurRad="38100" dist="38100" dir="2700000" algn="tl">
                    <a:srgbClr val="000000">
                      <a:alpha val="43137"/>
                    </a:srgbClr>
                  </a:outerShdw>
                </a:effectLst>
              </a:rPr>
              <a:t>Uno</a:t>
            </a:r>
            <a:endParaRPr lang="ro-RO" sz="2800" i="1" dirty="0">
              <a:effectLst>
                <a:outerShdw blurRad="38100" dist="38100" dir="2700000" algn="tl">
                  <a:srgbClr val="000000">
                    <a:alpha val="43137"/>
                  </a:srgbClr>
                </a:outerShdw>
              </a:effectLst>
            </a:endParaRPr>
          </a:p>
          <a:p>
            <a:pPr marL="342900" indent="-342900">
              <a:buFontTx/>
              <a:buChar char="-"/>
            </a:pPr>
            <a:endParaRPr lang="ro-RO" sz="2400" i="1" dirty="0">
              <a:effectLst>
                <a:outerShdw blurRad="38100" dist="38100" dir="2700000" algn="tl">
                  <a:srgbClr val="000000">
                    <a:alpha val="43137"/>
                  </a:srgbClr>
                </a:outerShdw>
              </a:effectLst>
            </a:endParaRPr>
          </a:p>
          <a:p>
            <a:pPr algn="just"/>
            <a:r>
              <a:rPr lang="ro-RO" sz="2400" i="1" dirty="0">
                <a:effectLst>
                  <a:outerShdw blurRad="38100" dist="38100" dir="2700000" algn="tl">
                    <a:srgbClr val="000000">
                      <a:alpha val="43137"/>
                    </a:srgbClr>
                  </a:outerShdw>
                </a:effectLst>
              </a:rPr>
              <a:t>	</a:t>
            </a:r>
            <a:r>
              <a:rPr lang="en-US" dirty="0"/>
              <a:t>The Arduino Uno is a microcontroller board equipped with sets of digital and analog input/output (I/O) pins that may be interfaced to various expansion boards and other circuits. The board has 14 digital I/O pins, 6 analog I/O pins, and is programmable with the Arduino IDE (Integrated Development Environment), via a type B USB cable.</a:t>
            </a:r>
            <a:r>
              <a:rPr lang="ro-RO" dirty="0"/>
              <a:t> </a:t>
            </a:r>
            <a:r>
              <a:rPr lang="en-US" dirty="0"/>
              <a:t>It can be powered by the USB cable or by an external 9-volt battery, though it accepts voltages between 7 and 20 volts.</a:t>
            </a:r>
            <a:endParaRPr lang="ro-RO" dirty="0"/>
          </a:p>
          <a:p>
            <a:endParaRPr lang="ro-RO" sz="3200" i="1" u="sng" dirty="0">
              <a:effectLst>
                <a:outerShdw blurRad="38100" dist="38100" dir="2700000" algn="tl">
                  <a:srgbClr val="000000">
                    <a:alpha val="43137"/>
                  </a:srgbClr>
                </a:outerShdw>
              </a:effectLst>
            </a:endParaRPr>
          </a:p>
          <a:p>
            <a:endParaRPr lang="ro-RO" sz="2400" i="1" u="sng" dirty="0">
              <a:effectLst>
                <a:outerShdw blurRad="38100" dist="38100" dir="2700000" algn="tl">
                  <a:srgbClr val="000000">
                    <a:alpha val="43137"/>
                  </a:srgbClr>
                </a:outerShdw>
              </a:effectLst>
            </a:endParaRPr>
          </a:p>
          <a:p>
            <a:pPr marL="514350" indent="-514350">
              <a:buAutoNum type="arabicPeriod"/>
            </a:pPr>
            <a:endParaRPr lang="ro-RO" sz="3200" i="1" u="sng" dirty="0"/>
          </a:p>
          <a:p>
            <a:r>
              <a:rPr lang="ro-RO" sz="3200" i="1" u="sng" dirty="0"/>
              <a:t> </a:t>
            </a:r>
            <a:endParaRPr lang="en-US" sz="3200" i="1" u="sng" dirty="0"/>
          </a:p>
        </p:txBody>
      </p:sp>
      <p:pic>
        <p:nvPicPr>
          <p:cNvPr id="7" name="Imagine 6" descr="O imagine care conține electronice, circuit&#10;&#10;Descriere generată automat">
            <a:extLst>
              <a:ext uri="{FF2B5EF4-FFF2-40B4-BE49-F238E27FC236}">
                <a16:creationId xmlns:a16="http://schemas.microsoft.com/office/drawing/2014/main" id="{DED46930-8E88-4E9A-BE0B-29D51BAFF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860" y="2662412"/>
            <a:ext cx="4374985" cy="3850228"/>
          </a:xfrm>
          <a:prstGeom prst="rect">
            <a:avLst/>
          </a:prstGeom>
        </p:spPr>
      </p:pic>
    </p:spTree>
    <p:extLst>
      <p:ext uri="{BB962C8B-B14F-4D97-AF65-F5344CB8AC3E}">
        <p14:creationId xmlns:p14="http://schemas.microsoft.com/office/powerpoint/2010/main" val="56676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F403C499-5C0F-4CA7-BE0B-AB563B6E8416}"/>
              </a:ext>
            </a:extLst>
          </p:cNvPr>
          <p:cNvSpPr txBox="1"/>
          <p:nvPr/>
        </p:nvSpPr>
        <p:spPr>
          <a:xfrm>
            <a:off x="589935" y="899652"/>
            <a:ext cx="11017046" cy="2215991"/>
          </a:xfrm>
          <a:prstGeom prst="rect">
            <a:avLst/>
          </a:prstGeom>
          <a:noFill/>
        </p:spPr>
        <p:txBody>
          <a:bodyPr wrap="square" rtlCol="0">
            <a:spAutoFit/>
          </a:bodyPr>
          <a:lstStyle/>
          <a:p>
            <a:pPr marL="457200" indent="-457200">
              <a:buFontTx/>
              <a:buChar char="-"/>
            </a:pPr>
            <a:r>
              <a:rPr lang="ro-RO" sz="2800" i="1" dirty="0">
                <a:effectLst>
                  <a:outerShdw blurRad="38100" dist="38100" dir="2700000" algn="tl">
                    <a:srgbClr val="000000">
                      <a:alpha val="43137"/>
                    </a:srgbClr>
                  </a:outerShdw>
                </a:effectLst>
              </a:rPr>
              <a:t>L298N Dual Motor Driver Module</a:t>
            </a:r>
          </a:p>
          <a:p>
            <a:pPr marL="457200" indent="-457200">
              <a:buFontTx/>
              <a:buChar char="-"/>
            </a:pPr>
            <a:endParaRPr lang="ro-RO" sz="2800" i="1" dirty="0">
              <a:effectLst>
                <a:outerShdw blurRad="38100" dist="38100" dir="2700000" algn="tl">
                  <a:srgbClr val="000000">
                    <a:alpha val="43137"/>
                  </a:srgbClr>
                </a:outerShdw>
              </a:effectLst>
            </a:endParaRPr>
          </a:p>
          <a:p>
            <a:pPr algn="just"/>
            <a:r>
              <a:rPr lang="ro-RO" sz="2800" i="1" dirty="0">
                <a:effectLst>
                  <a:outerShdw blurRad="38100" dist="38100" dir="2700000" algn="tl">
                    <a:srgbClr val="000000">
                      <a:alpha val="43137"/>
                    </a:srgbClr>
                  </a:outerShdw>
                </a:effectLst>
              </a:rPr>
              <a:t>	</a:t>
            </a:r>
            <a:r>
              <a:rPr lang="en-US" dirty="0"/>
              <a:t>The L298N Motor Driver is a controller that uses an H-Bridge to easily control the direction and speed of up to 2 DC motors</a:t>
            </a:r>
            <a:r>
              <a:rPr lang="ro-RO" dirty="0"/>
              <a:t>. </a:t>
            </a:r>
            <a:r>
              <a:rPr lang="en-US" dirty="0"/>
              <a:t>There is also an onboard 5V regulator - so if you're using between 7 and 12V DC to driver the motors, you can connect the jumper to allow this voltage regulator to supply 5V to your L298's logic circuit.</a:t>
            </a:r>
          </a:p>
        </p:txBody>
      </p:sp>
      <p:sp>
        <p:nvSpPr>
          <p:cNvPr id="5" name="CasetăText 4">
            <a:extLst>
              <a:ext uri="{FF2B5EF4-FFF2-40B4-BE49-F238E27FC236}">
                <a16:creationId xmlns:a16="http://schemas.microsoft.com/office/drawing/2014/main" id="{BF0089F9-0035-4551-8925-1E3D24B76F0F}"/>
              </a:ext>
            </a:extLst>
          </p:cNvPr>
          <p:cNvSpPr txBox="1"/>
          <p:nvPr/>
        </p:nvSpPr>
        <p:spPr>
          <a:xfrm>
            <a:off x="5825613" y="3583858"/>
            <a:ext cx="5515897" cy="2031325"/>
          </a:xfrm>
          <a:prstGeom prst="rect">
            <a:avLst/>
          </a:prstGeom>
          <a:noFill/>
        </p:spPr>
        <p:txBody>
          <a:bodyPr wrap="square" rtlCol="0">
            <a:spAutoFit/>
          </a:bodyPr>
          <a:lstStyle/>
          <a:p>
            <a:r>
              <a:rPr lang="en-US" dirty="0"/>
              <a:t>Features:</a:t>
            </a:r>
            <a:endParaRPr lang="ro-RO" dirty="0"/>
          </a:p>
          <a:p>
            <a:endParaRPr lang="ro-RO" dirty="0"/>
          </a:p>
          <a:p>
            <a:pPr algn="just"/>
            <a:r>
              <a:rPr lang="ro-RO" dirty="0"/>
              <a:t> -  Dual H bridge drive</a:t>
            </a:r>
          </a:p>
          <a:p>
            <a:pPr marL="285750" indent="-285750" algn="just">
              <a:buFontTx/>
              <a:buChar char="-"/>
            </a:pPr>
            <a:r>
              <a:rPr lang="ro-RO" dirty="0" err="1"/>
              <a:t>Logical</a:t>
            </a:r>
            <a:r>
              <a:rPr lang="ro-RO" dirty="0"/>
              <a:t> </a:t>
            </a:r>
            <a:r>
              <a:rPr lang="ro-RO" dirty="0" err="1"/>
              <a:t>voltage</a:t>
            </a:r>
            <a:r>
              <a:rPr lang="en-US" dirty="0"/>
              <a:t>:</a:t>
            </a:r>
            <a:r>
              <a:rPr lang="ro-RO" dirty="0"/>
              <a:t> 5V</a:t>
            </a:r>
          </a:p>
          <a:p>
            <a:pPr marL="285750" indent="-285750" algn="just">
              <a:buFontTx/>
              <a:buChar char="-"/>
            </a:pPr>
            <a:r>
              <a:rPr lang="ro-RO" dirty="0"/>
              <a:t>Motor </a:t>
            </a:r>
            <a:r>
              <a:rPr lang="ro-RO" dirty="0" err="1"/>
              <a:t>supply</a:t>
            </a:r>
            <a:r>
              <a:rPr lang="ro-RO" dirty="0"/>
              <a:t> </a:t>
            </a:r>
            <a:r>
              <a:rPr lang="ro-RO" dirty="0" err="1"/>
              <a:t>voltage</a:t>
            </a:r>
            <a:r>
              <a:rPr lang="ro-RO" dirty="0"/>
              <a:t>: 5V-35VDC</a:t>
            </a:r>
          </a:p>
          <a:p>
            <a:pPr marL="285750" indent="-285750" algn="just">
              <a:buFontTx/>
              <a:buChar char="-"/>
            </a:pPr>
            <a:r>
              <a:rPr lang="en-US" dirty="0"/>
              <a:t>Drive current: 2A per DC motor</a:t>
            </a:r>
            <a:endParaRPr lang="ro-RO" dirty="0"/>
          </a:p>
          <a:p>
            <a:pPr marL="285750" indent="-285750">
              <a:buFontTx/>
              <a:buChar char="-"/>
            </a:pPr>
            <a:endParaRPr lang="en-US" dirty="0"/>
          </a:p>
        </p:txBody>
      </p:sp>
      <p:pic>
        <p:nvPicPr>
          <p:cNvPr id="9" name="Imagine 8" descr="O imagine care conține text, electronice, circuit&#10;&#10;Descriere generată automat">
            <a:extLst>
              <a:ext uri="{FF2B5EF4-FFF2-40B4-BE49-F238E27FC236}">
                <a16:creationId xmlns:a16="http://schemas.microsoft.com/office/drawing/2014/main" id="{979007EB-63DC-4AE8-859A-BF2D7E2D4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004" y="2613111"/>
            <a:ext cx="3474768" cy="3972818"/>
          </a:xfrm>
          <a:prstGeom prst="rect">
            <a:avLst/>
          </a:prstGeom>
        </p:spPr>
      </p:pic>
    </p:spTree>
    <p:extLst>
      <p:ext uri="{BB962C8B-B14F-4D97-AF65-F5344CB8AC3E}">
        <p14:creationId xmlns:p14="http://schemas.microsoft.com/office/powerpoint/2010/main" val="4190214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Imagine 2">
            <a:extLst>
              <a:ext uri="{FF2B5EF4-FFF2-40B4-BE49-F238E27FC236}">
                <a16:creationId xmlns:a16="http://schemas.microsoft.com/office/drawing/2014/main" id="{51FED264-0E49-4E5C-9DC5-A8EE05D0B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53" y="1830906"/>
            <a:ext cx="2686665" cy="2686665"/>
          </a:xfrm>
          <a:prstGeom prst="rect">
            <a:avLst/>
          </a:prstGeom>
        </p:spPr>
      </p:pic>
      <p:sp>
        <p:nvSpPr>
          <p:cNvPr id="4" name="CasetăText 3">
            <a:extLst>
              <a:ext uri="{FF2B5EF4-FFF2-40B4-BE49-F238E27FC236}">
                <a16:creationId xmlns:a16="http://schemas.microsoft.com/office/drawing/2014/main" id="{78F4331D-F6B3-4F8C-904D-D61756F8E9F7}"/>
              </a:ext>
            </a:extLst>
          </p:cNvPr>
          <p:cNvSpPr txBox="1"/>
          <p:nvPr/>
        </p:nvSpPr>
        <p:spPr>
          <a:xfrm>
            <a:off x="4091390" y="1751617"/>
            <a:ext cx="7049729" cy="3354765"/>
          </a:xfrm>
          <a:prstGeom prst="rect">
            <a:avLst/>
          </a:prstGeom>
          <a:noFill/>
        </p:spPr>
        <p:txBody>
          <a:bodyPr wrap="square" rtlCol="0">
            <a:spAutoFit/>
          </a:bodyPr>
          <a:lstStyle/>
          <a:p>
            <a:pPr marL="457200" indent="-457200">
              <a:buFontTx/>
              <a:buChar char="-"/>
            </a:pPr>
            <a:r>
              <a:rPr lang="en-US" sz="2800" i="1" dirty="0">
                <a:effectLst>
                  <a:outerShdw blurRad="38100" dist="38100" dir="2700000" algn="tl">
                    <a:srgbClr val="000000">
                      <a:alpha val="43137"/>
                    </a:srgbClr>
                  </a:outerShdw>
                </a:effectLst>
              </a:rPr>
              <a:t>12V DC Motors (4)</a:t>
            </a:r>
          </a:p>
          <a:p>
            <a:endParaRPr lang="en-US" sz="2800" i="1" dirty="0">
              <a:effectLst>
                <a:outerShdw blurRad="38100" dist="38100" dir="2700000" algn="tl">
                  <a:srgbClr val="000000">
                    <a:alpha val="43137"/>
                  </a:srgbClr>
                </a:outerShdw>
              </a:effectLst>
            </a:endParaRPr>
          </a:p>
          <a:p>
            <a:pPr marL="457200" indent="-457200">
              <a:buFontTx/>
              <a:buChar char="-"/>
            </a:pPr>
            <a:endParaRPr lang="en-US" sz="2800" i="1" dirty="0">
              <a:effectLst>
                <a:outerShdw blurRad="38100" dist="38100" dir="2700000" algn="tl">
                  <a:srgbClr val="000000">
                    <a:alpha val="43137"/>
                  </a:srgbClr>
                </a:outerShdw>
              </a:effectLst>
            </a:endParaRPr>
          </a:p>
          <a:p>
            <a:pPr algn="just"/>
            <a:r>
              <a:rPr lang="en-US" sz="2800" i="1" dirty="0">
                <a:effectLst>
                  <a:outerShdw blurRad="38100" dist="38100" dir="2700000" algn="tl">
                    <a:srgbClr val="000000">
                      <a:alpha val="43137"/>
                    </a:srgbClr>
                  </a:outerShdw>
                </a:effectLst>
              </a:rPr>
              <a:t>	</a:t>
            </a:r>
            <a:r>
              <a:rPr lang="en-US" dirty="0"/>
              <a:t>DC motors normally have just two leads, one positive and one negative. If you connect these two leads directly to a battery, the motor will rotate. If you switch the leads, the motor will rotate in the opposite direction. To control the direction of the spin of DC motors we used the Dual Motor Driver Module (presented before).</a:t>
            </a:r>
          </a:p>
          <a:p>
            <a:endParaRPr lang="en-US" sz="2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463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Imagine 2" descr="O imagine care conține text, electronice&#10;&#10;Descriere generată automat">
            <a:extLst>
              <a:ext uri="{FF2B5EF4-FFF2-40B4-BE49-F238E27FC236}">
                <a16:creationId xmlns:a16="http://schemas.microsoft.com/office/drawing/2014/main" id="{0AB5BB24-AD1A-4A0D-A8EA-63A0226F3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840" y="2103634"/>
            <a:ext cx="4465069" cy="5105062"/>
          </a:xfrm>
          <a:prstGeom prst="rect">
            <a:avLst/>
          </a:prstGeom>
        </p:spPr>
      </p:pic>
      <p:sp>
        <p:nvSpPr>
          <p:cNvPr id="4" name="CasetăText 3">
            <a:extLst>
              <a:ext uri="{FF2B5EF4-FFF2-40B4-BE49-F238E27FC236}">
                <a16:creationId xmlns:a16="http://schemas.microsoft.com/office/drawing/2014/main" id="{A08EA624-10D8-4DE2-9F24-9CBD5BF44ED2}"/>
              </a:ext>
            </a:extLst>
          </p:cNvPr>
          <p:cNvSpPr txBox="1"/>
          <p:nvPr/>
        </p:nvSpPr>
        <p:spPr>
          <a:xfrm>
            <a:off x="698091" y="659011"/>
            <a:ext cx="10642015" cy="5262979"/>
          </a:xfrm>
          <a:prstGeom prst="rect">
            <a:avLst/>
          </a:prstGeom>
          <a:noFill/>
        </p:spPr>
        <p:txBody>
          <a:bodyPr wrap="square" rtlCol="0">
            <a:spAutoFit/>
          </a:bodyPr>
          <a:lstStyle/>
          <a:p>
            <a:pPr marL="457200" indent="-457200">
              <a:buFontTx/>
              <a:buChar char="-"/>
            </a:pPr>
            <a:r>
              <a:rPr lang="en-US" sz="2800" i="1" dirty="0">
                <a:effectLst>
                  <a:outerShdw blurRad="38100" dist="38100" dir="2700000" algn="tl">
                    <a:srgbClr val="000000">
                      <a:alpha val="43137"/>
                    </a:srgbClr>
                  </a:outerShdw>
                </a:effectLst>
              </a:rPr>
              <a:t>Flame Sensor Module</a:t>
            </a:r>
          </a:p>
          <a:p>
            <a:pPr marL="457200" indent="-457200">
              <a:buFontTx/>
              <a:buChar char="-"/>
            </a:pPr>
            <a:endParaRPr lang="en-US" sz="2800" i="1" dirty="0">
              <a:effectLst>
                <a:outerShdw blurRad="38100" dist="38100" dir="2700000" algn="tl">
                  <a:srgbClr val="000000">
                    <a:alpha val="43137"/>
                  </a:srgbClr>
                </a:outerShdw>
              </a:effectLst>
            </a:endParaRPr>
          </a:p>
          <a:p>
            <a:pPr algn="just"/>
            <a:r>
              <a:rPr lang="en-US" sz="2800" i="1" dirty="0">
                <a:effectLst>
                  <a:outerShdw blurRad="38100" dist="38100" dir="2700000" algn="tl">
                    <a:srgbClr val="000000">
                      <a:alpha val="43137"/>
                    </a:srgbClr>
                  </a:outerShdw>
                </a:effectLst>
              </a:rPr>
              <a:t>	</a:t>
            </a:r>
            <a:r>
              <a:rPr lang="en-US" dirty="0"/>
              <a:t>These types of sensors are used for short range fire detection (mostly accurate up to about 1m). </a:t>
            </a:r>
          </a:p>
          <a:p>
            <a:pPr algn="just"/>
            <a:r>
              <a:rPr lang="en-US" dirty="0"/>
              <a:t>The flame sensor is very sensitive to IR wavelength at 760 nm ~ 1100 nm light. There are two types of outputs:</a:t>
            </a:r>
          </a:p>
          <a:p>
            <a:pPr algn="just"/>
            <a:endParaRPr lang="en-US" dirty="0"/>
          </a:p>
          <a:p>
            <a:pPr algn="just"/>
            <a:r>
              <a:rPr lang="en-US" dirty="0"/>
              <a:t>Analog output (A0): Real-time output voltage signal on the </a:t>
            </a:r>
          </a:p>
          <a:p>
            <a:pPr algn="just"/>
            <a:r>
              <a:rPr lang="en-US" dirty="0"/>
              <a:t>thermal resistance.</a:t>
            </a:r>
          </a:p>
          <a:p>
            <a:pPr algn="just"/>
            <a:endParaRPr lang="en-US" dirty="0"/>
          </a:p>
          <a:p>
            <a:pPr algn="just"/>
            <a:r>
              <a:rPr lang="en-US" dirty="0"/>
              <a:t>Digital output (D0):  indicates the presence of a signal. Sensing is</a:t>
            </a:r>
          </a:p>
          <a:p>
            <a:pPr algn="just"/>
            <a:r>
              <a:rPr lang="en-US" dirty="0"/>
              <a:t> conditioned by a comparator. </a:t>
            </a:r>
          </a:p>
          <a:p>
            <a:pPr algn="just"/>
            <a:r>
              <a:rPr lang="en-US" dirty="0"/>
              <a:t>	Pins:</a:t>
            </a:r>
          </a:p>
          <a:p>
            <a:endParaRPr lang="en-US" dirty="0"/>
          </a:p>
          <a:p>
            <a:r>
              <a:rPr lang="en-US" dirty="0"/>
              <a:t>VCC...... Positive voltage input: 5v for analog 3.3v for Digital.</a:t>
            </a:r>
          </a:p>
          <a:p>
            <a:r>
              <a:rPr lang="en-US" dirty="0"/>
              <a:t>A0.......... Analog output</a:t>
            </a:r>
          </a:p>
          <a:p>
            <a:r>
              <a:rPr lang="en-US" dirty="0"/>
              <a:t>D0......... Digital output</a:t>
            </a:r>
          </a:p>
          <a:p>
            <a:r>
              <a:rPr lang="en-US" dirty="0"/>
              <a:t>GND..... Ground</a:t>
            </a:r>
          </a:p>
        </p:txBody>
      </p:sp>
    </p:spTree>
    <p:extLst>
      <p:ext uri="{BB962C8B-B14F-4D97-AF65-F5344CB8AC3E}">
        <p14:creationId xmlns:p14="http://schemas.microsoft.com/office/powerpoint/2010/main" val="160075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Imagine 2" descr="O imagine care conține electronice, circuit&#10;&#10;Descriere generată automat">
            <a:extLst>
              <a:ext uri="{FF2B5EF4-FFF2-40B4-BE49-F238E27FC236}">
                <a16:creationId xmlns:a16="http://schemas.microsoft.com/office/drawing/2014/main" id="{E2CD80AE-3217-4AB6-A6FB-4ECCD1E42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583"/>
            <a:ext cx="3628571" cy="3628571"/>
          </a:xfrm>
          <a:prstGeom prst="rect">
            <a:avLst/>
          </a:prstGeom>
        </p:spPr>
      </p:pic>
      <p:sp>
        <p:nvSpPr>
          <p:cNvPr id="4" name="CasetăText 3">
            <a:extLst>
              <a:ext uri="{FF2B5EF4-FFF2-40B4-BE49-F238E27FC236}">
                <a16:creationId xmlns:a16="http://schemas.microsoft.com/office/drawing/2014/main" id="{6BF08B5A-1E7B-4D48-9072-05A31EEBDF65}"/>
              </a:ext>
            </a:extLst>
          </p:cNvPr>
          <p:cNvSpPr txBox="1"/>
          <p:nvPr/>
        </p:nvSpPr>
        <p:spPr>
          <a:xfrm>
            <a:off x="4185030" y="803436"/>
            <a:ext cx="6681019" cy="2492990"/>
          </a:xfrm>
          <a:prstGeom prst="rect">
            <a:avLst/>
          </a:prstGeom>
          <a:noFill/>
        </p:spPr>
        <p:txBody>
          <a:bodyPr wrap="square" rtlCol="0">
            <a:spAutoFit/>
          </a:bodyPr>
          <a:lstStyle/>
          <a:p>
            <a:pPr marL="457200" indent="-457200">
              <a:buFontTx/>
              <a:buChar char="-"/>
            </a:pPr>
            <a:r>
              <a:rPr lang="en-US" sz="2800" i="1" dirty="0">
                <a:effectLst>
                  <a:outerShdw blurRad="38100" dist="38100" dir="2700000" algn="tl">
                    <a:srgbClr val="000000">
                      <a:alpha val="43137"/>
                    </a:srgbClr>
                  </a:outerShdw>
                </a:effectLst>
              </a:rPr>
              <a:t>Active Buzzer Module</a:t>
            </a:r>
          </a:p>
          <a:p>
            <a:pPr marL="457200" indent="-457200">
              <a:buFontTx/>
              <a:buChar char="-"/>
            </a:pPr>
            <a:endParaRPr lang="en-US" sz="2800" i="1" dirty="0">
              <a:effectLst>
                <a:outerShdw blurRad="38100" dist="38100" dir="2700000" algn="tl">
                  <a:srgbClr val="000000">
                    <a:alpha val="43137"/>
                  </a:srgbClr>
                </a:outerShdw>
              </a:effectLst>
            </a:endParaRPr>
          </a:p>
          <a:p>
            <a:pPr algn="just"/>
            <a:r>
              <a:rPr lang="en-US" sz="2800" i="1" dirty="0">
                <a:effectLst>
                  <a:outerShdw blurRad="38100" dist="38100" dir="2700000" algn="tl">
                    <a:srgbClr val="000000">
                      <a:alpha val="43137"/>
                    </a:srgbClr>
                  </a:outerShdw>
                </a:effectLst>
              </a:rPr>
              <a:t>	</a:t>
            </a:r>
            <a:r>
              <a:rPr lang="en-US" dirty="0"/>
              <a:t>This is a small buzzer module that operates around the audible 2 kHz frequency range. It is an active buzzer, which means that it produces the sound by itself, without any external frequency generator. This is activated when the fire sensor detects a higher temperature.</a:t>
            </a:r>
          </a:p>
        </p:txBody>
      </p:sp>
      <p:sp>
        <p:nvSpPr>
          <p:cNvPr id="5" name="CasetăText 4">
            <a:extLst>
              <a:ext uri="{FF2B5EF4-FFF2-40B4-BE49-F238E27FC236}">
                <a16:creationId xmlns:a16="http://schemas.microsoft.com/office/drawing/2014/main" id="{435D7F1B-AB5C-4E39-9A9D-739019F99972}"/>
              </a:ext>
            </a:extLst>
          </p:cNvPr>
          <p:cNvSpPr txBox="1"/>
          <p:nvPr/>
        </p:nvSpPr>
        <p:spPr>
          <a:xfrm>
            <a:off x="841829" y="4339771"/>
            <a:ext cx="9884228" cy="1938992"/>
          </a:xfrm>
          <a:prstGeom prst="rect">
            <a:avLst/>
          </a:prstGeom>
          <a:noFill/>
        </p:spPr>
        <p:txBody>
          <a:bodyPr wrap="square" rtlCol="0">
            <a:spAutoFit/>
          </a:bodyPr>
          <a:lstStyle/>
          <a:p>
            <a:pPr marL="457200" indent="-457200">
              <a:buFontTx/>
              <a:buChar char="-"/>
            </a:pPr>
            <a:r>
              <a:rPr lang="en-US" sz="2800" i="1" dirty="0">
                <a:effectLst>
                  <a:outerShdw blurRad="38100" dist="38100" dir="2700000" algn="tl">
                    <a:srgbClr val="000000">
                      <a:alpha val="43137"/>
                    </a:srgbClr>
                  </a:outerShdw>
                </a:effectLst>
              </a:rPr>
              <a:t>Red and blue LEDs</a:t>
            </a:r>
          </a:p>
          <a:p>
            <a:endParaRPr lang="en-US" sz="2800" i="1" dirty="0">
              <a:effectLst>
                <a:outerShdw blurRad="38100" dist="38100" dir="2700000" algn="tl">
                  <a:srgbClr val="000000">
                    <a:alpha val="43137"/>
                  </a:srgbClr>
                </a:outerShdw>
              </a:effectLst>
            </a:endParaRPr>
          </a:p>
          <a:p>
            <a:r>
              <a:rPr lang="en-US" sz="2800" i="1" dirty="0">
                <a:effectLst>
                  <a:outerShdw blurRad="38100" dist="38100" dir="2700000" algn="tl">
                    <a:srgbClr val="000000">
                      <a:alpha val="43137"/>
                    </a:srgbClr>
                  </a:outerShdw>
                </a:effectLst>
              </a:rPr>
              <a:t>	</a:t>
            </a:r>
            <a:r>
              <a:rPr lang="en-US" dirty="0"/>
              <a:t>They also turn on at the signal of the fire sensor.</a:t>
            </a:r>
          </a:p>
          <a:p>
            <a:endParaRPr lang="en-US" dirty="0"/>
          </a:p>
          <a:p>
            <a:r>
              <a:rPr lang="en-US" dirty="0"/>
              <a:t>	</a:t>
            </a:r>
          </a:p>
        </p:txBody>
      </p:sp>
      <p:pic>
        <p:nvPicPr>
          <p:cNvPr id="7" name="Imagine 6">
            <a:extLst>
              <a:ext uri="{FF2B5EF4-FFF2-40B4-BE49-F238E27FC236}">
                <a16:creationId xmlns:a16="http://schemas.microsoft.com/office/drawing/2014/main" id="{7EFEDA60-9C60-484D-9EF2-DFCCC918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695" y="3837154"/>
            <a:ext cx="1940099" cy="2099187"/>
          </a:xfrm>
          <a:prstGeom prst="rect">
            <a:avLst/>
          </a:prstGeom>
        </p:spPr>
      </p:pic>
    </p:spTree>
    <p:extLst>
      <p:ext uri="{BB962C8B-B14F-4D97-AF65-F5344CB8AC3E}">
        <p14:creationId xmlns:p14="http://schemas.microsoft.com/office/powerpoint/2010/main" val="48644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Imagine 4" descr="O imagine care conține text, joc&#10;&#10;Descriere generată automat">
            <a:extLst>
              <a:ext uri="{FF2B5EF4-FFF2-40B4-BE49-F238E27FC236}">
                <a16:creationId xmlns:a16="http://schemas.microsoft.com/office/drawing/2014/main" id="{FBB77F23-B132-4383-9987-0C1638E0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247" y="737421"/>
            <a:ext cx="3455336" cy="3023419"/>
          </a:xfrm>
          <a:prstGeom prst="rect">
            <a:avLst/>
          </a:prstGeom>
        </p:spPr>
      </p:pic>
      <p:sp>
        <p:nvSpPr>
          <p:cNvPr id="6" name="CasetăText 5">
            <a:extLst>
              <a:ext uri="{FF2B5EF4-FFF2-40B4-BE49-F238E27FC236}">
                <a16:creationId xmlns:a16="http://schemas.microsoft.com/office/drawing/2014/main" id="{F7DC7ECE-2D3D-466C-9F75-645E69173504}"/>
              </a:ext>
            </a:extLst>
          </p:cNvPr>
          <p:cNvSpPr txBox="1"/>
          <p:nvPr/>
        </p:nvSpPr>
        <p:spPr>
          <a:xfrm>
            <a:off x="943897" y="1327355"/>
            <a:ext cx="6415548" cy="1661993"/>
          </a:xfrm>
          <a:prstGeom prst="rect">
            <a:avLst/>
          </a:prstGeom>
          <a:noFill/>
        </p:spPr>
        <p:txBody>
          <a:bodyPr wrap="square" rtlCol="0">
            <a:spAutoFit/>
          </a:bodyPr>
          <a:lstStyle/>
          <a:p>
            <a:pPr marL="457200" indent="-457200">
              <a:buFontTx/>
              <a:buChar char="-"/>
            </a:pPr>
            <a:r>
              <a:rPr lang="en-US" sz="2800" i="1" dirty="0">
                <a:effectLst>
                  <a:outerShdw blurRad="38100" dist="38100" dir="2700000" algn="tl">
                    <a:srgbClr val="000000">
                      <a:alpha val="43137"/>
                    </a:srgbClr>
                  </a:outerShdw>
                </a:effectLst>
              </a:rPr>
              <a:t>Breadboard</a:t>
            </a:r>
          </a:p>
          <a:p>
            <a:pPr marL="457200" indent="-457200">
              <a:buFontTx/>
              <a:buChar char="-"/>
            </a:pPr>
            <a:endParaRPr lang="en-US" sz="2800" i="1" dirty="0">
              <a:effectLst>
                <a:outerShdw blurRad="38100" dist="38100" dir="2700000" algn="tl">
                  <a:srgbClr val="000000">
                    <a:alpha val="43137"/>
                  </a:srgbClr>
                </a:outerShdw>
              </a:effectLst>
            </a:endParaRPr>
          </a:p>
          <a:p>
            <a:pPr algn="just"/>
            <a:r>
              <a:rPr lang="en-US" sz="2800" i="1" dirty="0">
                <a:effectLst>
                  <a:outerShdw blurRad="38100" dist="38100" dir="2700000" algn="tl">
                    <a:srgbClr val="000000">
                      <a:alpha val="43137"/>
                    </a:srgbClr>
                  </a:outerShdw>
                </a:effectLst>
              </a:rPr>
              <a:t>	</a:t>
            </a:r>
            <a:r>
              <a:rPr lang="en-US" dirty="0"/>
              <a:t>This is used for connecting all the components together.</a:t>
            </a:r>
          </a:p>
        </p:txBody>
      </p:sp>
      <p:pic>
        <p:nvPicPr>
          <p:cNvPr id="12" name="Imagine 11" descr="O imagine care conține negru&#10;&#10;Descriere generată automat">
            <a:extLst>
              <a:ext uri="{FF2B5EF4-FFF2-40B4-BE49-F238E27FC236}">
                <a16:creationId xmlns:a16="http://schemas.microsoft.com/office/drawing/2014/main" id="{B64AF1BF-9C9A-4E0D-80C1-40BB1D0A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57" y="3720219"/>
            <a:ext cx="2293495" cy="2293495"/>
          </a:xfrm>
          <a:prstGeom prst="rect">
            <a:avLst/>
          </a:prstGeom>
        </p:spPr>
      </p:pic>
      <p:pic>
        <p:nvPicPr>
          <p:cNvPr id="14" name="Imagine 13" descr="O imagine care conține text&#10;&#10;Descriere generată automat">
            <a:extLst>
              <a:ext uri="{FF2B5EF4-FFF2-40B4-BE49-F238E27FC236}">
                <a16:creationId xmlns:a16="http://schemas.microsoft.com/office/drawing/2014/main" id="{41C0AEF7-903C-4C04-AD75-CE3F59181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55" y="4866967"/>
            <a:ext cx="1327355" cy="1327355"/>
          </a:xfrm>
          <a:prstGeom prst="rect">
            <a:avLst/>
          </a:prstGeom>
        </p:spPr>
      </p:pic>
      <p:sp>
        <p:nvSpPr>
          <p:cNvPr id="15" name="CasetăText 14">
            <a:extLst>
              <a:ext uri="{FF2B5EF4-FFF2-40B4-BE49-F238E27FC236}">
                <a16:creationId xmlns:a16="http://schemas.microsoft.com/office/drawing/2014/main" id="{11461B02-F53B-4C4C-93F1-60EDEC9410D9}"/>
              </a:ext>
            </a:extLst>
          </p:cNvPr>
          <p:cNvSpPr txBox="1"/>
          <p:nvPr/>
        </p:nvSpPr>
        <p:spPr>
          <a:xfrm>
            <a:off x="5396459" y="4279028"/>
            <a:ext cx="6150124" cy="523220"/>
          </a:xfrm>
          <a:prstGeom prst="rect">
            <a:avLst/>
          </a:prstGeom>
          <a:noFill/>
        </p:spPr>
        <p:txBody>
          <a:bodyPr wrap="square" rtlCol="0">
            <a:spAutoFit/>
          </a:bodyPr>
          <a:lstStyle/>
          <a:p>
            <a:r>
              <a:rPr lang="en-US" sz="2800" i="1" dirty="0">
                <a:effectLst>
                  <a:outerShdw blurRad="38100" dist="38100" dir="2700000" algn="tl">
                    <a:srgbClr val="000000">
                      <a:alpha val="43137"/>
                    </a:srgbClr>
                  </a:outerShdw>
                </a:effectLst>
              </a:rPr>
              <a:t>- Battery holder and 8 AA batteries</a:t>
            </a:r>
          </a:p>
        </p:txBody>
      </p:sp>
    </p:spTree>
    <p:extLst>
      <p:ext uri="{BB962C8B-B14F-4D97-AF65-F5344CB8AC3E}">
        <p14:creationId xmlns:p14="http://schemas.microsoft.com/office/powerpoint/2010/main" val="402802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5C6D9640-2FC5-4461-84D6-CDEE42663A5D}"/>
              </a:ext>
            </a:extLst>
          </p:cNvPr>
          <p:cNvSpPr txBox="1"/>
          <p:nvPr/>
        </p:nvSpPr>
        <p:spPr>
          <a:xfrm>
            <a:off x="1465943" y="474628"/>
            <a:ext cx="7387771" cy="646331"/>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effectLst>
              </a:rPr>
              <a:t>Arduino code</a:t>
            </a:r>
          </a:p>
        </p:txBody>
      </p:sp>
      <p:sp>
        <p:nvSpPr>
          <p:cNvPr id="3" name="CasetăText 2">
            <a:extLst>
              <a:ext uri="{FF2B5EF4-FFF2-40B4-BE49-F238E27FC236}">
                <a16:creationId xmlns:a16="http://schemas.microsoft.com/office/drawing/2014/main" id="{A1CD1018-87B6-4E65-87D7-8955185436D8}"/>
              </a:ext>
            </a:extLst>
          </p:cNvPr>
          <p:cNvSpPr txBox="1"/>
          <p:nvPr/>
        </p:nvSpPr>
        <p:spPr>
          <a:xfrm>
            <a:off x="537030" y="1582058"/>
            <a:ext cx="3381828" cy="4247317"/>
          </a:xfrm>
          <a:prstGeom prst="rect">
            <a:avLst/>
          </a:prstGeom>
          <a:noFill/>
        </p:spPr>
        <p:txBody>
          <a:bodyPr wrap="square" rtlCol="0">
            <a:spAutoFit/>
          </a:bodyPr>
          <a:lstStyle/>
          <a:p>
            <a:pPr algn="just"/>
            <a:r>
              <a:rPr lang="en-US" dirty="0"/>
              <a:t>int </a:t>
            </a:r>
            <a:r>
              <a:rPr lang="en-US" dirty="0" err="1"/>
              <a:t>enA</a:t>
            </a:r>
            <a:r>
              <a:rPr lang="en-US" dirty="0"/>
              <a:t> = 9;</a:t>
            </a:r>
          </a:p>
          <a:p>
            <a:pPr algn="just"/>
            <a:r>
              <a:rPr lang="en-US" dirty="0"/>
              <a:t>int in1 = 8;</a:t>
            </a:r>
          </a:p>
          <a:p>
            <a:pPr algn="just"/>
            <a:r>
              <a:rPr lang="en-US" dirty="0"/>
              <a:t>int in2 = 7;</a:t>
            </a:r>
          </a:p>
          <a:p>
            <a:pPr algn="just"/>
            <a:r>
              <a:rPr lang="en-US" dirty="0"/>
              <a:t>int buzzer = 12;</a:t>
            </a:r>
          </a:p>
          <a:p>
            <a:pPr algn="just"/>
            <a:r>
              <a:rPr lang="en-US" dirty="0"/>
              <a:t>int </a:t>
            </a:r>
            <a:r>
              <a:rPr lang="en-US" dirty="0" err="1"/>
              <a:t>firesensor</a:t>
            </a:r>
            <a:r>
              <a:rPr lang="en-US" dirty="0"/>
              <a:t> = 10;</a:t>
            </a:r>
          </a:p>
          <a:p>
            <a:pPr algn="just"/>
            <a:r>
              <a:rPr lang="en-US" dirty="0"/>
              <a:t>int </a:t>
            </a:r>
            <a:r>
              <a:rPr lang="en-US" dirty="0" err="1"/>
              <a:t>i</a:t>
            </a:r>
            <a:r>
              <a:rPr lang="en-US" dirty="0"/>
              <a:t>;</a:t>
            </a:r>
          </a:p>
          <a:p>
            <a:pPr algn="just"/>
            <a:r>
              <a:rPr lang="en-US" dirty="0"/>
              <a:t>int </a:t>
            </a:r>
            <a:r>
              <a:rPr lang="en-US" dirty="0" err="1"/>
              <a:t>fire_detected</a:t>
            </a:r>
            <a:r>
              <a:rPr lang="en-US" dirty="0"/>
              <a:t>=0;</a:t>
            </a:r>
          </a:p>
          <a:p>
            <a:pPr algn="just"/>
            <a:r>
              <a:rPr lang="en-US" dirty="0"/>
              <a:t>int </a:t>
            </a:r>
            <a:r>
              <a:rPr lang="en-US" dirty="0" err="1"/>
              <a:t>fire_analog</a:t>
            </a:r>
            <a:r>
              <a:rPr lang="en-US" dirty="0"/>
              <a:t>=0;</a:t>
            </a:r>
          </a:p>
          <a:p>
            <a:pPr algn="just"/>
            <a:r>
              <a:rPr lang="en-US" dirty="0"/>
              <a:t>int </a:t>
            </a:r>
            <a:r>
              <a:rPr lang="en-US" dirty="0" err="1"/>
              <a:t>red_led</a:t>
            </a:r>
            <a:r>
              <a:rPr lang="en-US" dirty="0"/>
              <a:t>=11;</a:t>
            </a:r>
          </a:p>
          <a:p>
            <a:pPr algn="just"/>
            <a:r>
              <a:rPr lang="en-US" dirty="0"/>
              <a:t>int </a:t>
            </a:r>
            <a:r>
              <a:rPr lang="en-US" dirty="0" err="1"/>
              <a:t>blue_led</a:t>
            </a:r>
            <a:r>
              <a:rPr lang="en-US" dirty="0"/>
              <a:t>=13;</a:t>
            </a:r>
          </a:p>
          <a:p>
            <a:pPr algn="just"/>
            <a:r>
              <a:rPr lang="en-US" dirty="0"/>
              <a:t>const long interval = 1000;</a:t>
            </a:r>
          </a:p>
          <a:p>
            <a:pPr algn="just"/>
            <a:r>
              <a:rPr lang="en-US" dirty="0"/>
              <a:t>int </a:t>
            </a:r>
            <a:r>
              <a:rPr lang="en-US" dirty="0" err="1"/>
              <a:t>blue_ledState</a:t>
            </a:r>
            <a:r>
              <a:rPr lang="en-US" dirty="0"/>
              <a:t> = LOW; </a:t>
            </a:r>
          </a:p>
          <a:p>
            <a:pPr algn="just"/>
            <a:r>
              <a:rPr lang="en-US" dirty="0"/>
              <a:t>int </a:t>
            </a:r>
            <a:r>
              <a:rPr lang="en-US" dirty="0" err="1"/>
              <a:t>red_ledState</a:t>
            </a:r>
            <a:r>
              <a:rPr lang="en-US" dirty="0"/>
              <a:t> = LOW; </a:t>
            </a:r>
          </a:p>
          <a:p>
            <a:endParaRPr lang="en-US" dirty="0"/>
          </a:p>
          <a:p>
            <a:endParaRPr lang="en-US" dirty="0"/>
          </a:p>
        </p:txBody>
      </p:sp>
      <p:cxnSp>
        <p:nvCxnSpPr>
          <p:cNvPr id="5" name="Conector drept 4">
            <a:extLst>
              <a:ext uri="{FF2B5EF4-FFF2-40B4-BE49-F238E27FC236}">
                <a16:creationId xmlns:a16="http://schemas.microsoft.com/office/drawing/2014/main" id="{80A6AC54-FA5D-4FAA-854D-6A054BBB07BD}"/>
              </a:ext>
            </a:extLst>
          </p:cNvPr>
          <p:cNvCxnSpPr/>
          <p:nvPr/>
        </p:nvCxnSpPr>
        <p:spPr>
          <a:xfrm>
            <a:off x="3962401" y="1521086"/>
            <a:ext cx="0" cy="4862286"/>
          </a:xfrm>
          <a:prstGeom prst="line">
            <a:avLst/>
          </a:prstGeom>
        </p:spPr>
        <p:style>
          <a:lnRef idx="1">
            <a:schemeClr val="dk1"/>
          </a:lnRef>
          <a:fillRef idx="0">
            <a:schemeClr val="dk1"/>
          </a:fillRef>
          <a:effectRef idx="0">
            <a:schemeClr val="dk1"/>
          </a:effectRef>
          <a:fontRef idx="minor">
            <a:schemeClr val="tx1"/>
          </a:fontRef>
        </p:style>
      </p:cxnSp>
      <p:sp>
        <p:nvSpPr>
          <p:cNvPr id="6" name="CasetăText 5">
            <a:extLst>
              <a:ext uri="{FF2B5EF4-FFF2-40B4-BE49-F238E27FC236}">
                <a16:creationId xmlns:a16="http://schemas.microsoft.com/office/drawing/2014/main" id="{E70F33A5-42DF-4E7B-80B5-A4D3B192AF26}"/>
              </a:ext>
            </a:extLst>
          </p:cNvPr>
          <p:cNvSpPr txBox="1"/>
          <p:nvPr/>
        </p:nvSpPr>
        <p:spPr>
          <a:xfrm>
            <a:off x="4223657" y="1299474"/>
            <a:ext cx="3657600" cy="5355312"/>
          </a:xfrm>
          <a:prstGeom prst="rect">
            <a:avLst/>
          </a:prstGeom>
          <a:noFill/>
        </p:spPr>
        <p:txBody>
          <a:bodyPr wrap="square" rtlCol="0">
            <a:spAutoFit/>
          </a:bodyPr>
          <a:lstStyle/>
          <a:p>
            <a:pPr algn="just"/>
            <a:r>
              <a:rPr lang="en-US" dirty="0"/>
              <a:t>// Motor B</a:t>
            </a:r>
          </a:p>
          <a:p>
            <a:pPr algn="just"/>
            <a:r>
              <a:rPr lang="en-US" dirty="0"/>
              <a:t> int </a:t>
            </a:r>
            <a:r>
              <a:rPr lang="en-US" dirty="0" err="1"/>
              <a:t>enB</a:t>
            </a:r>
            <a:r>
              <a:rPr lang="en-US" dirty="0"/>
              <a:t> = 3;</a:t>
            </a:r>
          </a:p>
          <a:p>
            <a:pPr algn="just"/>
            <a:r>
              <a:rPr lang="en-US" dirty="0"/>
              <a:t>int in3 = 5;</a:t>
            </a:r>
          </a:p>
          <a:p>
            <a:pPr algn="just"/>
            <a:r>
              <a:rPr lang="en-US" dirty="0"/>
              <a:t>int in4 = 4;</a:t>
            </a:r>
          </a:p>
          <a:p>
            <a:pPr algn="just"/>
            <a:r>
              <a:rPr lang="en-US" dirty="0"/>
              <a:t>int state = 0;</a:t>
            </a:r>
          </a:p>
          <a:p>
            <a:pPr algn="just"/>
            <a:r>
              <a:rPr lang="en-US" dirty="0"/>
              <a:t>void </a:t>
            </a:r>
            <a:r>
              <a:rPr lang="en-US" dirty="0" err="1"/>
              <a:t>motorAtare</a:t>
            </a:r>
            <a:r>
              <a:rPr lang="en-US" dirty="0"/>
              <a:t>()</a:t>
            </a:r>
          </a:p>
          <a:p>
            <a:pPr algn="just"/>
            <a:r>
              <a:rPr lang="en-US" dirty="0"/>
              <a:t> { // Turn on motor A</a:t>
            </a:r>
          </a:p>
          <a:p>
            <a:pPr algn="just"/>
            <a:r>
              <a:rPr lang="en-US" dirty="0"/>
              <a:t> </a:t>
            </a:r>
          </a:p>
          <a:p>
            <a:pPr algn="just"/>
            <a:r>
              <a:rPr lang="en-US" dirty="0"/>
              <a:t>  </a:t>
            </a:r>
            <a:r>
              <a:rPr lang="en-US" dirty="0" err="1"/>
              <a:t>digitalWrite</a:t>
            </a:r>
            <a:r>
              <a:rPr lang="en-US" dirty="0"/>
              <a:t>(in1, LOW);</a:t>
            </a:r>
          </a:p>
          <a:p>
            <a:pPr algn="just"/>
            <a:r>
              <a:rPr lang="en-US" dirty="0"/>
              <a:t>  </a:t>
            </a:r>
            <a:r>
              <a:rPr lang="en-US" dirty="0" err="1"/>
              <a:t>digitalWrite</a:t>
            </a:r>
            <a:r>
              <a:rPr lang="en-US" dirty="0"/>
              <a:t>(in2, HIGH);</a:t>
            </a:r>
          </a:p>
          <a:p>
            <a:pPr algn="just"/>
            <a:r>
              <a:rPr lang="en-US" dirty="0"/>
              <a:t>  </a:t>
            </a:r>
            <a:r>
              <a:rPr lang="en-US" dirty="0" err="1"/>
              <a:t>analogWrite</a:t>
            </a:r>
            <a:r>
              <a:rPr lang="en-US" dirty="0"/>
              <a:t>(enA,255);</a:t>
            </a:r>
          </a:p>
          <a:p>
            <a:pPr algn="just"/>
            <a:r>
              <a:rPr lang="en-US" dirty="0"/>
              <a:t> }</a:t>
            </a:r>
          </a:p>
          <a:p>
            <a:pPr algn="just"/>
            <a:r>
              <a:rPr lang="en-US" dirty="0"/>
              <a:t> void </a:t>
            </a:r>
            <a:r>
              <a:rPr lang="en-US" dirty="0" err="1"/>
              <a:t>motorAtareinvers</a:t>
            </a:r>
            <a:r>
              <a:rPr lang="en-US" dirty="0"/>
              <a:t>()</a:t>
            </a:r>
          </a:p>
          <a:p>
            <a:pPr algn="just"/>
            <a:r>
              <a:rPr lang="en-US" dirty="0"/>
              <a:t> { // Turn on motor A</a:t>
            </a:r>
          </a:p>
          <a:p>
            <a:pPr algn="just"/>
            <a:r>
              <a:rPr lang="en-US" dirty="0"/>
              <a:t> </a:t>
            </a:r>
          </a:p>
          <a:p>
            <a:pPr algn="just"/>
            <a:r>
              <a:rPr lang="en-US" dirty="0"/>
              <a:t>  </a:t>
            </a:r>
            <a:r>
              <a:rPr lang="en-US" dirty="0" err="1"/>
              <a:t>digitalWrite</a:t>
            </a:r>
            <a:r>
              <a:rPr lang="en-US" dirty="0"/>
              <a:t>(in1, HIGH);</a:t>
            </a:r>
          </a:p>
          <a:p>
            <a:pPr algn="just"/>
            <a:r>
              <a:rPr lang="en-US" dirty="0"/>
              <a:t>  </a:t>
            </a:r>
            <a:r>
              <a:rPr lang="en-US" dirty="0" err="1"/>
              <a:t>digitalWrite</a:t>
            </a:r>
            <a:r>
              <a:rPr lang="en-US" dirty="0"/>
              <a:t>(in2, LOW);</a:t>
            </a:r>
          </a:p>
          <a:p>
            <a:pPr algn="just"/>
            <a:r>
              <a:rPr lang="en-US" dirty="0"/>
              <a:t>  </a:t>
            </a:r>
            <a:r>
              <a:rPr lang="en-US" dirty="0" err="1"/>
              <a:t>analogWrite</a:t>
            </a:r>
            <a:r>
              <a:rPr lang="en-US" dirty="0"/>
              <a:t>(enA,255);</a:t>
            </a:r>
          </a:p>
          <a:p>
            <a:r>
              <a:rPr lang="en-US" dirty="0"/>
              <a:t> }</a:t>
            </a:r>
          </a:p>
        </p:txBody>
      </p:sp>
      <p:cxnSp>
        <p:nvCxnSpPr>
          <p:cNvPr id="7" name="Conector drept 6">
            <a:extLst>
              <a:ext uri="{FF2B5EF4-FFF2-40B4-BE49-F238E27FC236}">
                <a16:creationId xmlns:a16="http://schemas.microsoft.com/office/drawing/2014/main" id="{F2AA619F-B896-4049-8D37-658A9D45EDA0}"/>
              </a:ext>
            </a:extLst>
          </p:cNvPr>
          <p:cNvCxnSpPr/>
          <p:nvPr/>
        </p:nvCxnSpPr>
        <p:spPr>
          <a:xfrm>
            <a:off x="7598230" y="1521086"/>
            <a:ext cx="0" cy="4862286"/>
          </a:xfrm>
          <a:prstGeom prst="line">
            <a:avLst/>
          </a:prstGeom>
        </p:spPr>
        <p:style>
          <a:lnRef idx="1">
            <a:schemeClr val="dk1"/>
          </a:lnRef>
          <a:fillRef idx="0">
            <a:schemeClr val="dk1"/>
          </a:fillRef>
          <a:effectRef idx="0">
            <a:schemeClr val="dk1"/>
          </a:effectRef>
          <a:fontRef idx="minor">
            <a:schemeClr val="tx1"/>
          </a:fontRef>
        </p:style>
      </p:cxnSp>
      <p:sp>
        <p:nvSpPr>
          <p:cNvPr id="8" name="CasetăText 7">
            <a:extLst>
              <a:ext uri="{FF2B5EF4-FFF2-40B4-BE49-F238E27FC236}">
                <a16:creationId xmlns:a16="http://schemas.microsoft.com/office/drawing/2014/main" id="{9D94CBAD-9375-443C-BFEC-D479E428438F}"/>
              </a:ext>
            </a:extLst>
          </p:cNvPr>
          <p:cNvSpPr txBox="1"/>
          <p:nvPr/>
        </p:nvSpPr>
        <p:spPr>
          <a:xfrm>
            <a:off x="7881257" y="1959429"/>
            <a:ext cx="3599541" cy="3970318"/>
          </a:xfrm>
          <a:prstGeom prst="rect">
            <a:avLst/>
          </a:prstGeom>
          <a:noFill/>
        </p:spPr>
        <p:txBody>
          <a:bodyPr wrap="square" rtlCol="0">
            <a:spAutoFit/>
          </a:bodyPr>
          <a:lstStyle/>
          <a:p>
            <a:pPr algn="just"/>
            <a:r>
              <a:rPr lang="en-US" dirty="0"/>
              <a:t>void </a:t>
            </a:r>
            <a:r>
              <a:rPr lang="en-US" dirty="0" err="1"/>
              <a:t>motorBtare</a:t>
            </a:r>
            <a:r>
              <a:rPr lang="en-US" dirty="0"/>
              <a:t>()</a:t>
            </a:r>
          </a:p>
          <a:p>
            <a:pPr algn="just"/>
            <a:r>
              <a:rPr lang="en-US" dirty="0"/>
              <a:t> { // Turn on motor B</a:t>
            </a:r>
          </a:p>
          <a:p>
            <a:pPr algn="just"/>
            <a:r>
              <a:rPr lang="en-US" dirty="0"/>
              <a:t> </a:t>
            </a:r>
          </a:p>
          <a:p>
            <a:pPr algn="just"/>
            <a:r>
              <a:rPr lang="en-US" dirty="0"/>
              <a:t>  </a:t>
            </a:r>
            <a:r>
              <a:rPr lang="en-US" dirty="0" err="1"/>
              <a:t>digitalWrite</a:t>
            </a:r>
            <a:r>
              <a:rPr lang="en-US" dirty="0"/>
              <a:t>(in3, LOW);</a:t>
            </a:r>
          </a:p>
          <a:p>
            <a:pPr algn="just"/>
            <a:r>
              <a:rPr lang="en-US" dirty="0"/>
              <a:t>  </a:t>
            </a:r>
            <a:r>
              <a:rPr lang="en-US" dirty="0" err="1"/>
              <a:t>digitalWrite</a:t>
            </a:r>
            <a:r>
              <a:rPr lang="en-US" dirty="0"/>
              <a:t>(in4, HIGH);</a:t>
            </a:r>
          </a:p>
          <a:p>
            <a:pPr algn="just"/>
            <a:r>
              <a:rPr lang="en-US" dirty="0"/>
              <a:t>  </a:t>
            </a:r>
            <a:r>
              <a:rPr lang="en-US" dirty="0" err="1"/>
              <a:t>analogWrite</a:t>
            </a:r>
            <a:r>
              <a:rPr lang="en-US" dirty="0"/>
              <a:t>(enB,255);</a:t>
            </a:r>
          </a:p>
          <a:p>
            <a:pPr algn="just"/>
            <a:r>
              <a:rPr lang="en-US" dirty="0"/>
              <a:t> }</a:t>
            </a:r>
          </a:p>
          <a:p>
            <a:pPr algn="just"/>
            <a:r>
              <a:rPr lang="en-US" dirty="0"/>
              <a:t>  void </a:t>
            </a:r>
            <a:r>
              <a:rPr lang="en-US" dirty="0" err="1"/>
              <a:t>motorBtareinvers</a:t>
            </a:r>
            <a:r>
              <a:rPr lang="en-US" dirty="0"/>
              <a:t>()</a:t>
            </a:r>
          </a:p>
          <a:p>
            <a:pPr algn="just"/>
            <a:r>
              <a:rPr lang="en-US" dirty="0"/>
              <a:t> { // Turn on motor B</a:t>
            </a:r>
          </a:p>
          <a:p>
            <a:pPr algn="just"/>
            <a:r>
              <a:rPr lang="en-US" dirty="0"/>
              <a:t> </a:t>
            </a:r>
          </a:p>
          <a:p>
            <a:pPr algn="just"/>
            <a:r>
              <a:rPr lang="en-US" dirty="0"/>
              <a:t>  </a:t>
            </a:r>
            <a:r>
              <a:rPr lang="en-US" dirty="0" err="1"/>
              <a:t>digitalWrite</a:t>
            </a:r>
            <a:r>
              <a:rPr lang="en-US" dirty="0"/>
              <a:t>(in3, HIGH);</a:t>
            </a:r>
          </a:p>
          <a:p>
            <a:pPr algn="just"/>
            <a:r>
              <a:rPr lang="en-US" dirty="0"/>
              <a:t>  </a:t>
            </a:r>
            <a:r>
              <a:rPr lang="en-US" dirty="0" err="1"/>
              <a:t>digitalWrite</a:t>
            </a:r>
            <a:r>
              <a:rPr lang="en-US" dirty="0"/>
              <a:t>(in4, LOW);</a:t>
            </a:r>
          </a:p>
          <a:p>
            <a:pPr algn="just"/>
            <a:r>
              <a:rPr lang="en-US" dirty="0"/>
              <a:t>  </a:t>
            </a:r>
            <a:r>
              <a:rPr lang="en-US" dirty="0" err="1"/>
              <a:t>analogWrite</a:t>
            </a:r>
            <a:r>
              <a:rPr lang="en-US" dirty="0"/>
              <a:t>(enB,255);</a:t>
            </a:r>
          </a:p>
          <a:p>
            <a:pPr algn="just"/>
            <a:r>
              <a:rPr lang="en-US" dirty="0"/>
              <a:t> }</a:t>
            </a:r>
          </a:p>
        </p:txBody>
      </p:sp>
    </p:spTree>
    <p:extLst>
      <p:ext uri="{BB962C8B-B14F-4D97-AF65-F5344CB8AC3E}">
        <p14:creationId xmlns:p14="http://schemas.microsoft.com/office/powerpoint/2010/main" val="603196992"/>
      </p:ext>
    </p:extLst>
  </p:cSld>
  <p:clrMapOvr>
    <a:masterClrMapping/>
  </p:clrMapOvr>
</p:sld>
</file>

<file path=ppt/theme/theme1.xml><?xml version="1.0" encoding="utf-8"?>
<a:theme xmlns:a="http://schemas.openxmlformats.org/drawingml/2006/main" name="LevelVTI">
  <a:themeElements>
    <a:clrScheme name="AnalogousFromLightSeedLeftStep">
      <a:dk1>
        <a:srgbClr val="000000"/>
      </a:dk1>
      <a:lt1>
        <a:srgbClr val="FFFFFF"/>
      </a:lt1>
      <a:dk2>
        <a:srgbClr val="41242E"/>
      </a:dk2>
      <a:lt2>
        <a:srgbClr val="E8E2E3"/>
      </a:lt2>
      <a:accent1>
        <a:srgbClr val="80AAA0"/>
      </a:accent1>
      <a:accent2>
        <a:srgbClr val="75AC88"/>
      </a:accent2>
      <a:accent3>
        <a:srgbClr val="85AB82"/>
      </a:accent3>
      <a:accent4>
        <a:srgbClr val="8FAA74"/>
      </a:accent4>
      <a:accent5>
        <a:srgbClr val="A0A47C"/>
      </a:accent5>
      <a:accent6>
        <a:srgbClr val="B19F79"/>
      </a:accent6>
      <a:hlink>
        <a:srgbClr val="AE697A"/>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435</TotalTime>
  <Words>1828</Words>
  <Application>Microsoft Office PowerPoint</Application>
  <PresentationFormat>Ecran lat</PresentationFormat>
  <Paragraphs>287</Paragraphs>
  <Slides>16</Slides>
  <Notes>0</Notes>
  <HiddenSlides>0</HiddenSlides>
  <MMClips>0</MMClips>
  <ScaleCrop>false</ScaleCrop>
  <HeadingPairs>
    <vt:vector size="6" baseType="variant">
      <vt:variant>
        <vt:lpstr>Fonturi utilizate</vt:lpstr>
      </vt:variant>
      <vt:variant>
        <vt:i4>2</vt:i4>
      </vt:variant>
      <vt:variant>
        <vt:lpstr>Temă</vt:lpstr>
      </vt:variant>
      <vt:variant>
        <vt:i4>1</vt:i4>
      </vt:variant>
      <vt:variant>
        <vt:lpstr>Titluri diapozitive</vt:lpstr>
      </vt:variant>
      <vt:variant>
        <vt:i4>16</vt:i4>
      </vt:variant>
    </vt:vector>
  </HeadingPairs>
  <TitlesOfParts>
    <vt:vector size="19" baseType="lpstr">
      <vt:lpstr>Arial</vt:lpstr>
      <vt:lpstr>Seaford</vt:lpstr>
      <vt:lpstr>LevelVTI</vt:lpstr>
      <vt:lpstr>  Fire truck                                                         </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Fire truck                                                        Arduino project by </dc:title>
  <dc:creator>Georgiana Gratiela Stanea</dc:creator>
  <cp:lastModifiedBy>Georgiana Gratiela Stanea</cp:lastModifiedBy>
  <cp:revision>4</cp:revision>
  <dcterms:created xsi:type="dcterms:W3CDTF">2022-01-09T14:00:19Z</dcterms:created>
  <dcterms:modified xsi:type="dcterms:W3CDTF">2022-01-09T21:28:51Z</dcterms:modified>
</cp:coreProperties>
</file>